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60" r:id="rId3"/>
    <p:sldId id="261" r:id="rId4"/>
    <p:sldId id="278" r:id="rId5"/>
    <p:sldId id="262" r:id="rId6"/>
    <p:sldId id="273" r:id="rId7"/>
    <p:sldId id="263" r:id="rId8"/>
    <p:sldId id="265" r:id="rId9"/>
    <p:sldId id="275" r:id="rId10"/>
    <p:sldId id="276" r:id="rId11"/>
    <p:sldId id="266" r:id="rId12"/>
    <p:sldId id="277" r:id="rId13"/>
    <p:sldId id="283" r:id="rId14"/>
    <p:sldId id="284" r:id="rId15"/>
    <p:sldId id="285" r:id="rId16"/>
    <p:sldId id="286" r:id="rId17"/>
    <p:sldId id="279" r:id="rId18"/>
    <p:sldId id="270" r:id="rId19"/>
    <p:sldId id="280"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80" autoAdjust="0"/>
    <p:restoredTop sz="94660"/>
  </p:normalViewPr>
  <p:slideViewPr>
    <p:cSldViewPr snapToGrid="0">
      <p:cViewPr>
        <p:scale>
          <a:sx n="75" d="100"/>
          <a:sy n="75" d="100"/>
        </p:scale>
        <p:origin x="379" y="2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esktop\Blueteet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esktop\Blueteeth.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extLst>
              <c:ext xmlns:c16="http://schemas.microsoft.com/office/drawing/2014/chart" uri="{C3380CC4-5D6E-409C-BE32-E72D297353CC}">
                <c16:uniqueId val="{00000001-6A37-4416-9505-12809A60BF7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extLst>
              <c:ext xmlns:c16="http://schemas.microsoft.com/office/drawing/2014/chart" uri="{C3380CC4-5D6E-409C-BE32-E72D297353CC}">
                <c16:uniqueId val="{00000003-6A37-4416-9505-12809A60BF7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sp3d/>
            </c:spPr>
            <c:extLst>
              <c:ext xmlns:c16="http://schemas.microsoft.com/office/drawing/2014/chart" uri="{C3380CC4-5D6E-409C-BE32-E72D297353CC}">
                <c16:uniqueId val="{00000005-6A37-4416-9505-12809A60BF7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sp3d/>
            </c:spPr>
            <c:extLst>
              <c:ext xmlns:c16="http://schemas.microsoft.com/office/drawing/2014/chart" uri="{C3380CC4-5D6E-409C-BE32-E72D297353CC}">
                <c16:uniqueId val="{00000007-6A37-4416-9505-12809A60BF7F}"/>
              </c:ext>
            </c:extLst>
          </c:dPt>
          <c:dLbls>
            <c:dLbl>
              <c:idx val="2"/>
              <c:layout>
                <c:manualLayout>
                  <c:x val="7.3798991917265938E-2"/>
                  <c:y val="-0.17516233043657853"/>
                </c:manualLayout>
              </c:layout>
              <c:showLegendKey val="0"/>
              <c:showVal val="0"/>
              <c:showCatName val="0"/>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5-6A37-4416-9505-12809A60BF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Total!$A$2:$A$5</c:f>
              <c:strCache>
                <c:ptCount val="4"/>
                <c:pt idx="0">
                  <c:v>HR Costs</c:v>
                </c:pt>
                <c:pt idx="1">
                  <c:v>Marketing &amp; Advertisment Costs</c:v>
                </c:pt>
                <c:pt idx="2">
                  <c:v>G&amp;A Costs</c:v>
                </c:pt>
                <c:pt idx="3">
                  <c:v>Equipment Costs</c:v>
                </c:pt>
              </c:strCache>
            </c:strRef>
          </c:cat>
          <c:val>
            <c:numRef>
              <c:f>Total!$E$2:$E$5</c:f>
              <c:numCache>
                <c:formatCode>"$"#,##0</c:formatCode>
                <c:ptCount val="4"/>
                <c:pt idx="0">
                  <c:v>-648000</c:v>
                </c:pt>
                <c:pt idx="1">
                  <c:v>-669432</c:v>
                </c:pt>
                <c:pt idx="2">
                  <c:v>-110000</c:v>
                </c:pt>
                <c:pt idx="3">
                  <c:v>-1026480</c:v>
                </c:pt>
              </c:numCache>
            </c:numRef>
          </c:val>
          <c:extLst>
            <c:ext xmlns:c16="http://schemas.microsoft.com/office/drawing/2014/chart" uri="{C3380CC4-5D6E-409C-BE32-E72D297353CC}">
              <c16:uniqueId val="{00000008-6A37-4416-9505-12809A60BF7F}"/>
            </c:ext>
          </c:extLst>
        </c:ser>
        <c:dLbls>
          <c:showLegendKey val="0"/>
          <c:showVal val="0"/>
          <c:showCatName val="0"/>
          <c:showSerName val="0"/>
          <c:showPercent val="1"/>
          <c:showBubbleSize val="0"/>
          <c:showLeaderLines val="1"/>
        </c:dLbls>
      </c:pie3DChart>
      <c:spPr>
        <a:noFill/>
        <a:ln>
          <a:noFill/>
        </a:ln>
        <a:effectLst/>
      </c:spPr>
    </c:plotArea>
    <c:legend>
      <c:legendPos val="b"/>
      <c:layout>
        <c:manualLayout>
          <c:xMode val="edge"/>
          <c:yMode val="edge"/>
          <c:x val="7.2696484970456346E-2"/>
          <c:y val="0.53711816516309607"/>
          <c:w val="0.58299011433029124"/>
          <c:h val="0.363391571102244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tx2"/>
            </a:solidFill>
            <a:ln>
              <a:noFill/>
            </a:ln>
            <a:effectLst/>
          </c:spPr>
          <c:invertIfNegative val="0"/>
          <c:dPt>
            <c:idx val="3"/>
            <c:invertIfNegative val="0"/>
            <c:bubble3D val="0"/>
            <c:spPr>
              <a:solidFill>
                <a:schemeClr val="tx2"/>
              </a:solidFill>
              <a:ln>
                <a:solidFill>
                  <a:schemeClr val="bg1"/>
                </a:solidFill>
              </a:ln>
              <a:effectLst/>
            </c:spPr>
            <c:extLst>
              <c:ext xmlns:c16="http://schemas.microsoft.com/office/drawing/2014/chart" uri="{C3380CC4-5D6E-409C-BE32-E72D297353CC}">
                <c16:uniqueId val="{00000002-DE3C-4D1D-9B55-D010FC7D27F3}"/>
              </c:ext>
            </c:extLst>
          </c:dPt>
          <c:dLbls>
            <c:delete val="1"/>
          </c:dLbls>
          <c:val>
            <c:numRef>
              <c:f>Total!$B$16:$E$16</c:f>
              <c:numCache>
                <c:formatCode>"$"#,##0</c:formatCode>
                <c:ptCount val="4"/>
                <c:pt idx="0">
                  <c:v>196956.36496800001</c:v>
                </c:pt>
                <c:pt idx="1">
                  <c:v>805354.48621393926</c:v>
                </c:pt>
                <c:pt idx="2">
                  <c:v>2352161.4996016715</c:v>
                </c:pt>
                <c:pt idx="3">
                  <c:v>3354472.3507836107</c:v>
                </c:pt>
              </c:numCache>
            </c:numRef>
          </c:val>
          <c:extLst>
            <c:ext xmlns:c16="http://schemas.microsoft.com/office/drawing/2014/chart" uri="{C3380CC4-5D6E-409C-BE32-E72D297353CC}">
              <c16:uniqueId val="{00000000-DE3C-4D1D-9B55-D010FC7D27F3}"/>
            </c:ext>
          </c:extLst>
        </c:ser>
        <c:ser>
          <c:idx val="1"/>
          <c:order val="1"/>
          <c:spPr>
            <a:solidFill>
              <a:schemeClr val="bg2">
                <a:lumMod val="75000"/>
              </a:schemeClr>
            </a:solidFill>
            <a:ln>
              <a:noFill/>
            </a:ln>
            <a:effectLst/>
          </c:spPr>
          <c:invertIfNegative val="0"/>
          <c:dLbls>
            <c:delete val="1"/>
          </c:dLbls>
          <c:val>
            <c:numRef>
              <c:f>Total!$B$17:$E$17</c:f>
              <c:numCache>
                <c:formatCode>"$"#,##0</c:formatCode>
                <c:ptCount val="4"/>
                <c:pt idx="0">
                  <c:v>-441000</c:v>
                </c:pt>
                <c:pt idx="1">
                  <c:v>-788400</c:v>
                </c:pt>
                <c:pt idx="2">
                  <c:v>-1224512</c:v>
                </c:pt>
                <c:pt idx="3">
                  <c:v>-2453912</c:v>
                </c:pt>
              </c:numCache>
            </c:numRef>
          </c:val>
          <c:extLst>
            <c:ext xmlns:c16="http://schemas.microsoft.com/office/drawing/2014/chart" uri="{C3380CC4-5D6E-409C-BE32-E72D297353CC}">
              <c16:uniqueId val="{00000001-DE3C-4D1D-9B55-D010FC7D27F3}"/>
            </c:ext>
          </c:extLst>
        </c:ser>
        <c:dLbls>
          <c:showLegendKey val="0"/>
          <c:showVal val="1"/>
          <c:showCatName val="0"/>
          <c:showSerName val="0"/>
          <c:showPercent val="0"/>
          <c:showBubbleSize val="0"/>
        </c:dLbls>
        <c:gapWidth val="15"/>
        <c:overlap val="-52"/>
        <c:axId val="932336287"/>
        <c:axId val="932350847"/>
      </c:barChart>
      <c:catAx>
        <c:axId val="932336287"/>
        <c:scaling>
          <c:orientation val="minMax"/>
        </c:scaling>
        <c:delete val="1"/>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crossAx val="932350847"/>
        <c:crosses val="autoZero"/>
        <c:auto val="1"/>
        <c:lblAlgn val="ctr"/>
        <c:lblOffset val="100"/>
        <c:noMultiLvlLbl val="0"/>
      </c:catAx>
      <c:valAx>
        <c:axId val="932350847"/>
        <c:scaling>
          <c:orientation val="minMax"/>
        </c:scaling>
        <c:delete val="0"/>
        <c:axPos val="l"/>
        <c:majorGridlines>
          <c:spPr>
            <a:ln w="9525" cap="flat" cmpd="sng" algn="ctr">
              <a:solidFill>
                <a:schemeClr val="dk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932336287"/>
        <c:crosses val="autoZero"/>
        <c:crossBetween val="between"/>
      </c:valAx>
      <c:spPr>
        <a:noFill/>
        <a:ln>
          <a:solidFill>
            <a:schemeClr val="bg1"/>
          </a:solid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C8A54F-1CE4-4ED6-8275-517445B0E2D2}"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8D085-4CB9-4494-84C5-3AF54613ADD8}" type="slidenum">
              <a:rPr lang="en-US" smtClean="0"/>
              <a:t>‹#›</a:t>
            </a:fld>
            <a:endParaRPr lang="en-US"/>
          </a:p>
        </p:txBody>
      </p:sp>
    </p:spTree>
    <p:extLst>
      <p:ext uri="{BB962C8B-B14F-4D97-AF65-F5344CB8AC3E}">
        <p14:creationId xmlns:p14="http://schemas.microsoft.com/office/powerpoint/2010/main" val="2396360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C8A54F-1CE4-4ED6-8275-517445B0E2D2}"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8D085-4CB9-4494-84C5-3AF54613ADD8}" type="slidenum">
              <a:rPr lang="en-US" smtClean="0"/>
              <a:t>‹#›</a:t>
            </a:fld>
            <a:endParaRPr lang="en-US"/>
          </a:p>
        </p:txBody>
      </p:sp>
    </p:spTree>
    <p:extLst>
      <p:ext uri="{BB962C8B-B14F-4D97-AF65-F5344CB8AC3E}">
        <p14:creationId xmlns:p14="http://schemas.microsoft.com/office/powerpoint/2010/main" val="1184243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C8A54F-1CE4-4ED6-8275-517445B0E2D2}"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8D085-4CB9-4494-84C5-3AF54613ADD8}" type="slidenum">
              <a:rPr lang="en-US" smtClean="0"/>
              <a:t>‹#›</a:t>
            </a:fld>
            <a:endParaRPr lang="en-US"/>
          </a:p>
        </p:txBody>
      </p:sp>
    </p:spTree>
    <p:extLst>
      <p:ext uri="{BB962C8B-B14F-4D97-AF65-F5344CB8AC3E}">
        <p14:creationId xmlns:p14="http://schemas.microsoft.com/office/powerpoint/2010/main" val="13433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C8A54F-1CE4-4ED6-8275-517445B0E2D2}"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8D085-4CB9-4494-84C5-3AF54613ADD8}" type="slidenum">
              <a:rPr lang="en-US" smtClean="0"/>
              <a:t>‹#›</a:t>
            </a:fld>
            <a:endParaRPr lang="en-US"/>
          </a:p>
        </p:txBody>
      </p:sp>
    </p:spTree>
    <p:extLst>
      <p:ext uri="{BB962C8B-B14F-4D97-AF65-F5344CB8AC3E}">
        <p14:creationId xmlns:p14="http://schemas.microsoft.com/office/powerpoint/2010/main" val="189372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C8A54F-1CE4-4ED6-8275-517445B0E2D2}" type="datetimeFigureOut">
              <a:rPr lang="en-US" smtClean="0"/>
              <a:t>5/21/2022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48D085-4CB9-4494-84C5-3AF54613ADD8}" type="slidenum">
              <a:rPr lang="en-US" smtClean="0"/>
              <a:t>‹#›</a:t>
            </a:fld>
            <a:endParaRPr lang="en-US"/>
          </a:p>
        </p:txBody>
      </p:sp>
    </p:spTree>
    <p:extLst>
      <p:ext uri="{BB962C8B-B14F-4D97-AF65-F5344CB8AC3E}">
        <p14:creationId xmlns:p14="http://schemas.microsoft.com/office/powerpoint/2010/main" val="229785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C8A54F-1CE4-4ED6-8275-517445B0E2D2}" type="datetimeFigureOut">
              <a:rPr lang="en-US" smtClean="0"/>
              <a:t>5/21/2022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48D085-4CB9-4494-84C5-3AF54613ADD8}" type="slidenum">
              <a:rPr lang="en-US" smtClean="0"/>
              <a:t>‹#›</a:t>
            </a:fld>
            <a:endParaRPr lang="en-US"/>
          </a:p>
        </p:txBody>
      </p:sp>
    </p:spTree>
    <p:extLst>
      <p:ext uri="{BB962C8B-B14F-4D97-AF65-F5344CB8AC3E}">
        <p14:creationId xmlns:p14="http://schemas.microsoft.com/office/powerpoint/2010/main" val="2786515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C8A54F-1CE4-4ED6-8275-517445B0E2D2}" type="datetimeFigureOut">
              <a:rPr lang="en-US" smtClean="0"/>
              <a:t>5/21/2022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48D085-4CB9-4494-84C5-3AF54613ADD8}" type="slidenum">
              <a:rPr lang="en-US" smtClean="0"/>
              <a:t>‹#›</a:t>
            </a:fld>
            <a:endParaRPr lang="en-US"/>
          </a:p>
        </p:txBody>
      </p:sp>
    </p:spTree>
    <p:extLst>
      <p:ext uri="{BB962C8B-B14F-4D97-AF65-F5344CB8AC3E}">
        <p14:creationId xmlns:p14="http://schemas.microsoft.com/office/powerpoint/2010/main" val="354366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C8A54F-1CE4-4ED6-8275-517445B0E2D2}" type="datetimeFigureOut">
              <a:rPr lang="en-US" smtClean="0"/>
              <a:t>5/21/2022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48D085-4CB9-4494-84C5-3AF54613ADD8}" type="slidenum">
              <a:rPr lang="en-US" smtClean="0"/>
              <a:t>‹#›</a:t>
            </a:fld>
            <a:endParaRPr lang="en-US"/>
          </a:p>
        </p:txBody>
      </p:sp>
    </p:spTree>
    <p:extLst>
      <p:ext uri="{BB962C8B-B14F-4D97-AF65-F5344CB8AC3E}">
        <p14:creationId xmlns:p14="http://schemas.microsoft.com/office/powerpoint/2010/main" val="75248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C8A54F-1CE4-4ED6-8275-517445B0E2D2}" type="datetimeFigureOut">
              <a:rPr lang="en-US" smtClean="0"/>
              <a:t>5/21/2022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48D085-4CB9-4494-84C5-3AF54613ADD8}" type="slidenum">
              <a:rPr lang="en-US" smtClean="0"/>
              <a:t>‹#›</a:t>
            </a:fld>
            <a:endParaRPr lang="en-US"/>
          </a:p>
        </p:txBody>
      </p:sp>
    </p:spTree>
    <p:extLst>
      <p:ext uri="{BB962C8B-B14F-4D97-AF65-F5344CB8AC3E}">
        <p14:creationId xmlns:p14="http://schemas.microsoft.com/office/powerpoint/2010/main" val="1992172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FC8A54F-1CE4-4ED6-8275-517445B0E2D2}" type="datetimeFigureOut">
              <a:rPr lang="en-US" smtClean="0"/>
              <a:t>5/21/2022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48D085-4CB9-4494-84C5-3AF54613ADD8}" type="slidenum">
              <a:rPr lang="en-US" smtClean="0"/>
              <a:t>‹#›</a:t>
            </a:fld>
            <a:endParaRPr lang="en-US"/>
          </a:p>
        </p:txBody>
      </p:sp>
    </p:spTree>
    <p:extLst>
      <p:ext uri="{BB962C8B-B14F-4D97-AF65-F5344CB8AC3E}">
        <p14:creationId xmlns:p14="http://schemas.microsoft.com/office/powerpoint/2010/main" val="51731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FC8A54F-1CE4-4ED6-8275-517445B0E2D2}" type="datetimeFigureOut">
              <a:rPr lang="en-US" smtClean="0"/>
              <a:t>5/21/2022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48D085-4CB9-4494-84C5-3AF54613ADD8}" type="slidenum">
              <a:rPr lang="en-US" smtClean="0"/>
              <a:t>‹#›</a:t>
            </a:fld>
            <a:endParaRPr lang="en-US"/>
          </a:p>
        </p:txBody>
      </p:sp>
    </p:spTree>
    <p:extLst>
      <p:ext uri="{BB962C8B-B14F-4D97-AF65-F5344CB8AC3E}">
        <p14:creationId xmlns:p14="http://schemas.microsoft.com/office/powerpoint/2010/main" val="2937536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8A54F-1CE4-4ED6-8275-517445B0E2D2}" type="datetimeFigureOut">
              <a:rPr lang="en-US" smtClean="0"/>
              <a:t>5/21/2022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8D085-4CB9-4494-84C5-3AF54613ADD8}" type="slidenum">
              <a:rPr lang="en-US" smtClean="0"/>
              <a:t>‹#›</a:t>
            </a:fld>
            <a:endParaRPr lang="en-US"/>
          </a:p>
        </p:txBody>
      </p:sp>
    </p:spTree>
    <p:extLst>
      <p:ext uri="{BB962C8B-B14F-4D97-AF65-F5344CB8AC3E}">
        <p14:creationId xmlns:p14="http://schemas.microsoft.com/office/powerpoint/2010/main" val="3090522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7.xml"/><Relationship Id="rId4" Type="http://schemas.openxmlformats.org/officeDocument/2006/relationships/image" Target="../media/image8.tm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7.xml"/><Relationship Id="rId4" Type="http://schemas.openxmlformats.org/officeDocument/2006/relationships/image" Target="../media/image11.tmp"/></Relationships>
</file>

<file path=ppt/slides/_rels/slide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7.xml"/><Relationship Id="rId4" Type="http://schemas.openxmlformats.org/officeDocument/2006/relationships/image" Target="../media/image1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9646" y="2662177"/>
            <a:ext cx="4734045" cy="2092881"/>
          </a:xfrm>
          <a:prstGeom prst="rect">
            <a:avLst/>
          </a:prstGeom>
          <a:noFill/>
        </p:spPr>
        <p:txBody>
          <a:bodyPr wrap="square" rtlCol="0">
            <a:spAutoFit/>
          </a:bodyPr>
          <a:lstStyle/>
          <a:p>
            <a:pPr algn="ctr"/>
            <a:r>
              <a:rPr lang="en-US" sz="6600" b="1" dirty="0" smtClean="0"/>
              <a:t>BLUETEETH</a:t>
            </a:r>
          </a:p>
          <a:p>
            <a:pPr algn="ctr"/>
            <a:r>
              <a:rPr lang="en-US" sz="4400" dirty="0" smtClean="0">
                <a:solidFill>
                  <a:schemeClr val="bg1">
                    <a:lumMod val="65000"/>
                  </a:schemeClr>
                </a:solidFill>
              </a:rPr>
              <a:t>Business Plan</a:t>
            </a:r>
          </a:p>
          <a:p>
            <a:pPr algn="ctr"/>
            <a:r>
              <a:rPr lang="en-US" sz="1600" dirty="0" smtClean="0">
                <a:solidFill>
                  <a:schemeClr val="bg1">
                    <a:lumMod val="65000"/>
                  </a:schemeClr>
                </a:solidFill>
              </a:rPr>
              <a:t>2022</a:t>
            </a:r>
            <a:endParaRPr lang="en-US" sz="1600" dirty="0">
              <a:solidFill>
                <a:schemeClr val="bg1">
                  <a:lumMod val="65000"/>
                </a:schemeClr>
              </a:solidFill>
            </a:endParaRPr>
          </a:p>
        </p:txBody>
      </p:sp>
      <p:sp>
        <p:nvSpPr>
          <p:cNvPr id="3" name="Rectangle 2"/>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37688959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311890" y="1161602"/>
            <a:ext cx="1936107"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Marketing Strategy</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tx2"/>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bg1">
                <a:lumMod val="8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 name="Table 40"/>
          <p:cNvGraphicFramePr>
            <a:graphicFrameLocks noGrp="1"/>
          </p:cNvGraphicFramePr>
          <p:nvPr>
            <p:extLst>
              <p:ext uri="{D42A27DB-BD31-4B8C-83A1-F6EECF244321}">
                <p14:modId xmlns:p14="http://schemas.microsoft.com/office/powerpoint/2010/main" val="2746962848"/>
              </p:ext>
            </p:extLst>
          </p:nvPr>
        </p:nvGraphicFramePr>
        <p:xfrm>
          <a:off x="1367693" y="2364228"/>
          <a:ext cx="4395916" cy="2901462"/>
        </p:xfrm>
        <a:graphic>
          <a:graphicData uri="http://schemas.openxmlformats.org/drawingml/2006/table">
            <a:tbl>
              <a:tblPr firstRow="1" bandRow="1">
                <a:tableStyleId>{5C22544A-7EE6-4342-B048-85BDC9FD1C3A}</a:tableStyleId>
              </a:tblPr>
              <a:tblGrid>
                <a:gridCol w="2197958">
                  <a:extLst>
                    <a:ext uri="{9D8B030D-6E8A-4147-A177-3AD203B41FA5}">
                      <a16:colId xmlns:a16="http://schemas.microsoft.com/office/drawing/2014/main" val="430124929"/>
                    </a:ext>
                  </a:extLst>
                </a:gridCol>
                <a:gridCol w="2197958">
                  <a:extLst>
                    <a:ext uri="{9D8B030D-6E8A-4147-A177-3AD203B41FA5}">
                      <a16:colId xmlns:a16="http://schemas.microsoft.com/office/drawing/2014/main" val="1673328636"/>
                    </a:ext>
                  </a:extLst>
                </a:gridCol>
              </a:tblGrid>
              <a:tr h="145073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2378081"/>
                  </a:ext>
                </a:extLst>
              </a:tr>
              <a:tr h="145073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4972185"/>
                  </a:ext>
                </a:extLst>
              </a:tr>
            </a:tbl>
          </a:graphicData>
        </a:graphic>
      </p:graphicFrame>
      <p:sp>
        <p:nvSpPr>
          <p:cNvPr id="42" name="Oval 41"/>
          <p:cNvSpPr/>
          <p:nvPr/>
        </p:nvSpPr>
        <p:spPr>
          <a:xfrm>
            <a:off x="3481775" y="2554794"/>
            <a:ext cx="547484" cy="535321"/>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1981249" y="5478142"/>
            <a:ext cx="3168803" cy="646331"/>
          </a:xfrm>
          <a:prstGeom prst="rect">
            <a:avLst/>
          </a:prstGeom>
        </p:spPr>
        <p:txBody>
          <a:bodyPr wrap="square">
            <a:spAutoFit/>
          </a:bodyPr>
          <a:lstStyle/>
          <a:p>
            <a:pPr algn="ctr"/>
            <a:r>
              <a:rPr lang="en-US" b="1" dirty="0" smtClean="0"/>
              <a:t>Perception barriers</a:t>
            </a:r>
          </a:p>
          <a:p>
            <a:pPr algn="ctr"/>
            <a:r>
              <a:rPr lang="en-US" dirty="0" smtClean="0"/>
              <a:t>(pain, bad new, time,…)</a:t>
            </a:r>
          </a:p>
        </p:txBody>
      </p:sp>
      <p:sp>
        <p:nvSpPr>
          <p:cNvPr id="105" name="Rectangle 104"/>
          <p:cNvSpPr/>
          <p:nvPr/>
        </p:nvSpPr>
        <p:spPr>
          <a:xfrm rot="16200000">
            <a:off x="-988917" y="3491793"/>
            <a:ext cx="3168803" cy="646331"/>
          </a:xfrm>
          <a:prstGeom prst="rect">
            <a:avLst/>
          </a:prstGeom>
        </p:spPr>
        <p:txBody>
          <a:bodyPr wrap="square">
            <a:spAutoFit/>
          </a:bodyPr>
          <a:lstStyle/>
          <a:p>
            <a:pPr algn="ctr"/>
            <a:r>
              <a:rPr lang="en-US" b="1" dirty="0" smtClean="0"/>
              <a:t>Rational barrier</a:t>
            </a:r>
          </a:p>
          <a:p>
            <a:pPr algn="ctr"/>
            <a:r>
              <a:rPr lang="en-US" dirty="0" smtClean="0"/>
              <a:t>(Financial, time,…)</a:t>
            </a:r>
          </a:p>
        </p:txBody>
      </p:sp>
      <p:sp>
        <p:nvSpPr>
          <p:cNvPr id="106" name="Rectangle 105"/>
          <p:cNvSpPr/>
          <p:nvPr/>
        </p:nvSpPr>
        <p:spPr>
          <a:xfrm>
            <a:off x="-505969" y="2554606"/>
            <a:ext cx="3168803" cy="307777"/>
          </a:xfrm>
          <a:prstGeom prst="rect">
            <a:avLst/>
          </a:prstGeom>
        </p:spPr>
        <p:txBody>
          <a:bodyPr wrap="square">
            <a:spAutoFit/>
          </a:bodyPr>
          <a:lstStyle/>
          <a:p>
            <a:pPr algn="ctr"/>
            <a:r>
              <a:rPr lang="en-US" sz="1400" b="1" dirty="0" smtClean="0"/>
              <a:t>Low</a:t>
            </a:r>
          </a:p>
        </p:txBody>
      </p:sp>
      <p:sp>
        <p:nvSpPr>
          <p:cNvPr id="107" name="Rectangle 106"/>
          <p:cNvSpPr/>
          <p:nvPr/>
        </p:nvSpPr>
        <p:spPr>
          <a:xfrm>
            <a:off x="4005113" y="5335533"/>
            <a:ext cx="3168803" cy="307777"/>
          </a:xfrm>
          <a:prstGeom prst="rect">
            <a:avLst/>
          </a:prstGeom>
        </p:spPr>
        <p:txBody>
          <a:bodyPr wrap="square">
            <a:spAutoFit/>
          </a:bodyPr>
          <a:lstStyle/>
          <a:p>
            <a:pPr algn="ctr"/>
            <a:r>
              <a:rPr lang="en-US" sz="1400" b="1" dirty="0" smtClean="0"/>
              <a:t>Low</a:t>
            </a:r>
          </a:p>
        </p:txBody>
      </p:sp>
      <p:sp>
        <p:nvSpPr>
          <p:cNvPr id="108" name="Rectangle 107"/>
          <p:cNvSpPr/>
          <p:nvPr/>
        </p:nvSpPr>
        <p:spPr>
          <a:xfrm>
            <a:off x="-88335" y="5369505"/>
            <a:ext cx="3168803" cy="307777"/>
          </a:xfrm>
          <a:prstGeom prst="rect">
            <a:avLst/>
          </a:prstGeom>
        </p:spPr>
        <p:txBody>
          <a:bodyPr wrap="square">
            <a:spAutoFit/>
          </a:bodyPr>
          <a:lstStyle/>
          <a:p>
            <a:pPr algn="ctr"/>
            <a:r>
              <a:rPr lang="en-US" sz="1400" b="1" dirty="0" smtClean="0"/>
              <a:t>High</a:t>
            </a:r>
          </a:p>
        </p:txBody>
      </p:sp>
      <p:sp>
        <p:nvSpPr>
          <p:cNvPr id="109" name="Rectangle 108"/>
          <p:cNvSpPr/>
          <p:nvPr/>
        </p:nvSpPr>
        <p:spPr>
          <a:xfrm>
            <a:off x="-516959" y="4825949"/>
            <a:ext cx="3168803" cy="307777"/>
          </a:xfrm>
          <a:prstGeom prst="rect">
            <a:avLst/>
          </a:prstGeom>
        </p:spPr>
        <p:txBody>
          <a:bodyPr wrap="square">
            <a:spAutoFit/>
          </a:bodyPr>
          <a:lstStyle/>
          <a:p>
            <a:pPr algn="ctr"/>
            <a:r>
              <a:rPr lang="en-US" sz="1400" b="1" dirty="0" smtClean="0"/>
              <a:t>High</a:t>
            </a:r>
          </a:p>
        </p:txBody>
      </p:sp>
      <p:graphicFrame>
        <p:nvGraphicFramePr>
          <p:cNvPr id="110" name="Table 109"/>
          <p:cNvGraphicFramePr>
            <a:graphicFrameLocks noGrp="1"/>
          </p:cNvGraphicFramePr>
          <p:nvPr>
            <p:extLst>
              <p:ext uri="{D42A27DB-BD31-4B8C-83A1-F6EECF244321}">
                <p14:modId xmlns:p14="http://schemas.microsoft.com/office/powerpoint/2010/main" val="2324959069"/>
              </p:ext>
            </p:extLst>
          </p:nvPr>
        </p:nvGraphicFramePr>
        <p:xfrm>
          <a:off x="7012721" y="2364228"/>
          <a:ext cx="4395916" cy="2901462"/>
        </p:xfrm>
        <a:graphic>
          <a:graphicData uri="http://schemas.openxmlformats.org/drawingml/2006/table">
            <a:tbl>
              <a:tblPr firstRow="1" bandRow="1">
                <a:tableStyleId>{5C22544A-7EE6-4342-B048-85BDC9FD1C3A}</a:tableStyleId>
              </a:tblPr>
              <a:tblGrid>
                <a:gridCol w="2197958">
                  <a:extLst>
                    <a:ext uri="{9D8B030D-6E8A-4147-A177-3AD203B41FA5}">
                      <a16:colId xmlns:a16="http://schemas.microsoft.com/office/drawing/2014/main" val="430124929"/>
                    </a:ext>
                  </a:extLst>
                </a:gridCol>
                <a:gridCol w="2197958">
                  <a:extLst>
                    <a:ext uri="{9D8B030D-6E8A-4147-A177-3AD203B41FA5}">
                      <a16:colId xmlns:a16="http://schemas.microsoft.com/office/drawing/2014/main" val="1673328636"/>
                    </a:ext>
                  </a:extLst>
                </a:gridCol>
              </a:tblGrid>
              <a:tr h="145073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2378081"/>
                  </a:ext>
                </a:extLst>
              </a:tr>
              <a:tr h="145073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4972185"/>
                  </a:ext>
                </a:extLst>
              </a:tr>
            </a:tbl>
          </a:graphicData>
        </a:graphic>
      </p:graphicFrame>
      <p:sp>
        <p:nvSpPr>
          <p:cNvPr id="111" name="Oval 110"/>
          <p:cNvSpPr/>
          <p:nvPr/>
        </p:nvSpPr>
        <p:spPr>
          <a:xfrm>
            <a:off x="10535275" y="2554606"/>
            <a:ext cx="710260" cy="694481"/>
          </a:xfrm>
          <a:prstGeom prst="ellipse">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7626277" y="5478142"/>
            <a:ext cx="3323374" cy="646331"/>
          </a:xfrm>
          <a:prstGeom prst="rect">
            <a:avLst/>
          </a:prstGeom>
        </p:spPr>
        <p:txBody>
          <a:bodyPr wrap="square">
            <a:spAutoFit/>
          </a:bodyPr>
          <a:lstStyle/>
          <a:p>
            <a:pPr algn="ctr"/>
            <a:r>
              <a:rPr lang="en-US" b="1" dirty="0" smtClean="0"/>
              <a:t>Sale Volume Barrier</a:t>
            </a:r>
          </a:p>
          <a:p>
            <a:pPr algn="ctr"/>
            <a:r>
              <a:rPr lang="en-US" dirty="0" smtClean="0"/>
              <a:t>(Number of employees, Salary,…)</a:t>
            </a:r>
          </a:p>
        </p:txBody>
      </p:sp>
      <p:sp>
        <p:nvSpPr>
          <p:cNvPr id="113" name="Rectangle 112"/>
          <p:cNvSpPr/>
          <p:nvPr/>
        </p:nvSpPr>
        <p:spPr>
          <a:xfrm rot="16200000">
            <a:off x="4656111" y="3491793"/>
            <a:ext cx="3168803" cy="646331"/>
          </a:xfrm>
          <a:prstGeom prst="rect">
            <a:avLst/>
          </a:prstGeom>
        </p:spPr>
        <p:txBody>
          <a:bodyPr wrap="square">
            <a:spAutoFit/>
          </a:bodyPr>
          <a:lstStyle/>
          <a:p>
            <a:pPr algn="ctr"/>
            <a:r>
              <a:rPr lang="en-US" b="1" dirty="0" smtClean="0"/>
              <a:t>Geographic Barrier</a:t>
            </a:r>
          </a:p>
          <a:p>
            <a:pPr algn="ctr"/>
            <a:r>
              <a:rPr lang="en-US" dirty="0" smtClean="0"/>
              <a:t>(State, Financial, Types,…)</a:t>
            </a:r>
          </a:p>
        </p:txBody>
      </p:sp>
      <p:sp>
        <p:nvSpPr>
          <p:cNvPr id="114" name="Rectangle 113"/>
          <p:cNvSpPr/>
          <p:nvPr/>
        </p:nvSpPr>
        <p:spPr>
          <a:xfrm>
            <a:off x="5150052" y="2464921"/>
            <a:ext cx="3168803" cy="307777"/>
          </a:xfrm>
          <a:prstGeom prst="rect">
            <a:avLst/>
          </a:prstGeom>
        </p:spPr>
        <p:txBody>
          <a:bodyPr wrap="square">
            <a:spAutoFit/>
          </a:bodyPr>
          <a:lstStyle/>
          <a:p>
            <a:pPr algn="ctr"/>
            <a:r>
              <a:rPr lang="en-US" sz="1400" b="1" dirty="0" smtClean="0"/>
              <a:t>Low</a:t>
            </a:r>
          </a:p>
        </p:txBody>
      </p:sp>
      <p:sp>
        <p:nvSpPr>
          <p:cNvPr id="115" name="Rectangle 114"/>
          <p:cNvSpPr/>
          <p:nvPr/>
        </p:nvSpPr>
        <p:spPr>
          <a:xfrm>
            <a:off x="9661134" y="5245848"/>
            <a:ext cx="3168803" cy="307777"/>
          </a:xfrm>
          <a:prstGeom prst="rect">
            <a:avLst/>
          </a:prstGeom>
        </p:spPr>
        <p:txBody>
          <a:bodyPr wrap="square">
            <a:spAutoFit/>
          </a:bodyPr>
          <a:lstStyle/>
          <a:p>
            <a:pPr algn="ctr"/>
            <a:r>
              <a:rPr lang="en-US" sz="1400" b="1" dirty="0" smtClean="0"/>
              <a:t>Low</a:t>
            </a:r>
          </a:p>
        </p:txBody>
      </p:sp>
      <p:sp>
        <p:nvSpPr>
          <p:cNvPr id="116" name="Rectangle 115"/>
          <p:cNvSpPr/>
          <p:nvPr/>
        </p:nvSpPr>
        <p:spPr>
          <a:xfrm>
            <a:off x="5567686" y="5279820"/>
            <a:ext cx="3168803" cy="307777"/>
          </a:xfrm>
          <a:prstGeom prst="rect">
            <a:avLst/>
          </a:prstGeom>
        </p:spPr>
        <p:txBody>
          <a:bodyPr wrap="square">
            <a:spAutoFit/>
          </a:bodyPr>
          <a:lstStyle/>
          <a:p>
            <a:pPr algn="ctr"/>
            <a:r>
              <a:rPr lang="en-US" sz="1400" b="1" dirty="0" smtClean="0"/>
              <a:t>High</a:t>
            </a:r>
          </a:p>
        </p:txBody>
      </p:sp>
      <p:sp>
        <p:nvSpPr>
          <p:cNvPr id="117" name="Rectangle 116"/>
          <p:cNvSpPr/>
          <p:nvPr/>
        </p:nvSpPr>
        <p:spPr>
          <a:xfrm>
            <a:off x="5139062" y="4736264"/>
            <a:ext cx="3168803" cy="307777"/>
          </a:xfrm>
          <a:prstGeom prst="rect">
            <a:avLst/>
          </a:prstGeom>
        </p:spPr>
        <p:txBody>
          <a:bodyPr wrap="square">
            <a:spAutoFit/>
          </a:bodyPr>
          <a:lstStyle/>
          <a:p>
            <a:pPr algn="ctr"/>
            <a:r>
              <a:rPr lang="en-US" sz="1400" b="1" dirty="0" smtClean="0"/>
              <a:t>High</a:t>
            </a:r>
          </a:p>
        </p:txBody>
      </p:sp>
      <p:sp>
        <p:nvSpPr>
          <p:cNvPr id="118" name="Oval 117"/>
          <p:cNvSpPr/>
          <p:nvPr/>
        </p:nvSpPr>
        <p:spPr>
          <a:xfrm>
            <a:off x="5027607" y="3664521"/>
            <a:ext cx="547484" cy="535321"/>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5027607" y="2490000"/>
            <a:ext cx="622303" cy="608478"/>
          </a:xfrm>
          <a:prstGeom prst="ellipse">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816300" y="4199842"/>
            <a:ext cx="396631" cy="387819"/>
          </a:xfrm>
          <a:prstGeom prst="ellipse">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644419" y="4716472"/>
            <a:ext cx="396631" cy="387819"/>
          </a:xfrm>
          <a:prstGeom prst="ellipse">
            <a:avLst/>
          </a:prstGeom>
          <a:noFill/>
          <a:ln w="762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4436575" y="4750119"/>
            <a:ext cx="396631" cy="387819"/>
          </a:xfrm>
          <a:prstGeom prst="ellipse">
            <a:avLst/>
          </a:prstGeom>
          <a:noFill/>
          <a:ln w="762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123" name="Oval 122"/>
          <p:cNvSpPr/>
          <p:nvPr/>
        </p:nvSpPr>
        <p:spPr>
          <a:xfrm>
            <a:off x="3727763" y="3512825"/>
            <a:ext cx="396631" cy="387819"/>
          </a:xfrm>
          <a:prstGeom prst="ellipse">
            <a:avLst/>
          </a:prstGeom>
          <a:noFill/>
          <a:ln w="762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488564" y="3348593"/>
            <a:ext cx="547484" cy="535321"/>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719556" y="4145063"/>
            <a:ext cx="547484" cy="535321"/>
          </a:xfrm>
          <a:prstGeom prst="ellips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9344610" y="2822454"/>
            <a:ext cx="424873" cy="415434"/>
          </a:xfrm>
          <a:prstGeom prst="ellipse">
            <a:avLst/>
          </a:prstGeom>
          <a:noFill/>
          <a:ln w="762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8959122" y="3499017"/>
            <a:ext cx="424873" cy="415434"/>
          </a:xfrm>
          <a:prstGeom prst="ellipse">
            <a:avLst/>
          </a:prstGeom>
          <a:noFill/>
          <a:ln w="762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8333558" y="4534624"/>
            <a:ext cx="424873" cy="415434"/>
          </a:xfrm>
          <a:prstGeom prst="ellipse">
            <a:avLst/>
          </a:prstGeom>
          <a:noFill/>
          <a:ln w="762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3161631" y="2601939"/>
            <a:ext cx="1187771" cy="338554"/>
          </a:xfrm>
          <a:prstGeom prst="rect">
            <a:avLst/>
          </a:prstGeom>
        </p:spPr>
        <p:txBody>
          <a:bodyPr wrap="square">
            <a:spAutoFit/>
          </a:bodyPr>
          <a:lstStyle/>
          <a:p>
            <a:pPr algn="ctr"/>
            <a:r>
              <a:rPr lang="en-US" sz="1600" b="1" dirty="0" smtClean="0"/>
              <a:t>Detached</a:t>
            </a:r>
            <a:endParaRPr lang="en-US" sz="1600" dirty="0" smtClean="0"/>
          </a:p>
        </p:txBody>
      </p:sp>
      <p:sp>
        <p:nvSpPr>
          <p:cNvPr id="131" name="Rectangle 130"/>
          <p:cNvSpPr/>
          <p:nvPr/>
        </p:nvSpPr>
        <p:spPr>
          <a:xfrm>
            <a:off x="4566710" y="3792921"/>
            <a:ext cx="1406318" cy="338554"/>
          </a:xfrm>
          <a:prstGeom prst="rect">
            <a:avLst/>
          </a:prstGeom>
        </p:spPr>
        <p:txBody>
          <a:bodyPr wrap="square">
            <a:spAutoFit/>
          </a:bodyPr>
          <a:lstStyle/>
          <a:p>
            <a:pPr algn="ctr"/>
            <a:r>
              <a:rPr lang="en-US" sz="1600" b="1" dirty="0" smtClean="0"/>
              <a:t>Responsible</a:t>
            </a:r>
            <a:endParaRPr lang="en-US" sz="1600" dirty="0" smtClean="0"/>
          </a:p>
        </p:txBody>
      </p:sp>
      <p:sp>
        <p:nvSpPr>
          <p:cNvPr id="132" name="Rectangle 131"/>
          <p:cNvSpPr/>
          <p:nvPr/>
        </p:nvSpPr>
        <p:spPr>
          <a:xfrm>
            <a:off x="2300976" y="4130326"/>
            <a:ext cx="1406318" cy="338554"/>
          </a:xfrm>
          <a:prstGeom prst="rect">
            <a:avLst/>
          </a:prstGeom>
        </p:spPr>
        <p:txBody>
          <a:bodyPr wrap="square">
            <a:spAutoFit/>
          </a:bodyPr>
          <a:lstStyle/>
          <a:p>
            <a:pPr algn="ctr"/>
            <a:r>
              <a:rPr lang="en-US" sz="1600" b="1" dirty="0" smtClean="0">
                <a:solidFill>
                  <a:schemeClr val="bg1">
                    <a:lumMod val="75000"/>
                  </a:schemeClr>
                </a:solidFill>
              </a:rPr>
              <a:t>Stressed-out</a:t>
            </a:r>
            <a:endParaRPr lang="en-US" sz="1600" dirty="0" smtClean="0">
              <a:solidFill>
                <a:schemeClr val="bg1">
                  <a:lumMod val="75000"/>
                </a:schemeClr>
              </a:solidFill>
            </a:endParaRPr>
          </a:p>
        </p:txBody>
      </p:sp>
      <p:sp>
        <p:nvSpPr>
          <p:cNvPr id="133" name="Rectangle 132"/>
          <p:cNvSpPr/>
          <p:nvPr/>
        </p:nvSpPr>
        <p:spPr>
          <a:xfrm>
            <a:off x="1139575" y="4656672"/>
            <a:ext cx="1406318" cy="338554"/>
          </a:xfrm>
          <a:prstGeom prst="rect">
            <a:avLst/>
          </a:prstGeom>
        </p:spPr>
        <p:txBody>
          <a:bodyPr wrap="square">
            <a:spAutoFit/>
          </a:bodyPr>
          <a:lstStyle/>
          <a:p>
            <a:pPr algn="ctr"/>
            <a:r>
              <a:rPr lang="en-US" sz="1600" b="1" dirty="0" smtClean="0">
                <a:solidFill>
                  <a:schemeClr val="bg1">
                    <a:lumMod val="75000"/>
                  </a:schemeClr>
                </a:solidFill>
              </a:rPr>
              <a:t>Fearful</a:t>
            </a:r>
            <a:endParaRPr lang="en-US" sz="1600" dirty="0" smtClean="0">
              <a:solidFill>
                <a:schemeClr val="bg1">
                  <a:lumMod val="75000"/>
                </a:schemeClr>
              </a:solidFill>
            </a:endParaRPr>
          </a:p>
        </p:txBody>
      </p:sp>
      <p:sp>
        <p:nvSpPr>
          <p:cNvPr id="134" name="Rectangle 133"/>
          <p:cNvSpPr/>
          <p:nvPr/>
        </p:nvSpPr>
        <p:spPr>
          <a:xfrm>
            <a:off x="3924652" y="4696336"/>
            <a:ext cx="1406318" cy="338554"/>
          </a:xfrm>
          <a:prstGeom prst="rect">
            <a:avLst/>
          </a:prstGeom>
        </p:spPr>
        <p:txBody>
          <a:bodyPr wrap="square">
            <a:spAutoFit/>
          </a:bodyPr>
          <a:lstStyle/>
          <a:p>
            <a:pPr algn="ctr"/>
            <a:r>
              <a:rPr lang="en-US" sz="1600" b="1" dirty="0" smtClean="0">
                <a:solidFill>
                  <a:schemeClr val="bg1">
                    <a:lumMod val="75000"/>
                  </a:schemeClr>
                </a:solidFill>
              </a:rPr>
              <a:t>Burdened</a:t>
            </a:r>
            <a:endParaRPr lang="en-US" sz="1600" dirty="0" smtClean="0">
              <a:solidFill>
                <a:schemeClr val="bg1">
                  <a:lumMod val="75000"/>
                </a:schemeClr>
              </a:solidFill>
            </a:endParaRPr>
          </a:p>
        </p:txBody>
      </p:sp>
      <p:sp>
        <p:nvSpPr>
          <p:cNvPr id="135" name="Rectangle 134"/>
          <p:cNvSpPr/>
          <p:nvPr/>
        </p:nvSpPr>
        <p:spPr>
          <a:xfrm>
            <a:off x="3411035" y="3249087"/>
            <a:ext cx="1096815" cy="584775"/>
          </a:xfrm>
          <a:prstGeom prst="rect">
            <a:avLst/>
          </a:prstGeom>
        </p:spPr>
        <p:txBody>
          <a:bodyPr wrap="square">
            <a:spAutoFit/>
          </a:bodyPr>
          <a:lstStyle/>
          <a:p>
            <a:pPr algn="ctr"/>
            <a:r>
              <a:rPr lang="en-US" sz="1600" b="1" dirty="0" smtClean="0">
                <a:solidFill>
                  <a:schemeClr val="bg1">
                    <a:lumMod val="75000"/>
                  </a:schemeClr>
                </a:solidFill>
              </a:rPr>
              <a:t>Not Necessary</a:t>
            </a:r>
            <a:endParaRPr lang="en-US" sz="1600" dirty="0" smtClean="0">
              <a:solidFill>
                <a:schemeClr val="bg1">
                  <a:lumMod val="75000"/>
                </a:schemeClr>
              </a:solidFill>
            </a:endParaRPr>
          </a:p>
        </p:txBody>
      </p:sp>
      <p:sp>
        <p:nvSpPr>
          <p:cNvPr id="136" name="Rectangle 135"/>
          <p:cNvSpPr/>
          <p:nvPr/>
        </p:nvSpPr>
        <p:spPr>
          <a:xfrm>
            <a:off x="4776916" y="2634844"/>
            <a:ext cx="1096815" cy="338554"/>
          </a:xfrm>
          <a:prstGeom prst="rect">
            <a:avLst/>
          </a:prstGeom>
        </p:spPr>
        <p:txBody>
          <a:bodyPr wrap="square">
            <a:spAutoFit/>
          </a:bodyPr>
          <a:lstStyle/>
          <a:p>
            <a:pPr algn="ctr"/>
            <a:r>
              <a:rPr lang="en-US" sz="1600" b="1" dirty="0" smtClean="0">
                <a:solidFill>
                  <a:schemeClr val="bg1">
                    <a:lumMod val="75000"/>
                  </a:schemeClr>
                </a:solidFill>
              </a:rPr>
              <a:t>Perfect</a:t>
            </a:r>
            <a:r>
              <a:rPr lang="en-US" sz="1600" dirty="0">
                <a:solidFill>
                  <a:schemeClr val="bg1">
                    <a:lumMod val="75000"/>
                  </a:schemeClr>
                </a:solidFill>
              </a:rPr>
              <a:t> </a:t>
            </a:r>
            <a:endParaRPr lang="en-US" sz="1600" b="1" dirty="0" smtClean="0">
              <a:solidFill>
                <a:schemeClr val="bg1">
                  <a:lumMod val="75000"/>
                </a:schemeClr>
              </a:solidFill>
            </a:endParaRPr>
          </a:p>
        </p:txBody>
      </p:sp>
      <p:sp>
        <p:nvSpPr>
          <p:cNvPr id="137" name="Rectangle 136"/>
          <p:cNvSpPr/>
          <p:nvPr/>
        </p:nvSpPr>
        <p:spPr>
          <a:xfrm>
            <a:off x="10296519" y="2618809"/>
            <a:ext cx="1187771" cy="338554"/>
          </a:xfrm>
          <a:prstGeom prst="rect">
            <a:avLst/>
          </a:prstGeom>
        </p:spPr>
        <p:txBody>
          <a:bodyPr wrap="square">
            <a:spAutoFit/>
          </a:bodyPr>
          <a:lstStyle/>
          <a:p>
            <a:pPr algn="ctr"/>
            <a:r>
              <a:rPr lang="en-US" sz="1600" b="1" dirty="0" smtClean="0">
                <a:solidFill>
                  <a:schemeClr val="bg1">
                    <a:lumMod val="75000"/>
                  </a:schemeClr>
                </a:solidFill>
              </a:rPr>
              <a:t>Texas</a:t>
            </a:r>
            <a:endParaRPr lang="en-US" sz="1600" dirty="0" smtClean="0">
              <a:solidFill>
                <a:schemeClr val="bg1">
                  <a:lumMod val="75000"/>
                </a:schemeClr>
              </a:solidFill>
            </a:endParaRPr>
          </a:p>
        </p:txBody>
      </p:sp>
      <p:sp>
        <p:nvSpPr>
          <p:cNvPr id="138" name="Rectangle 137"/>
          <p:cNvSpPr/>
          <p:nvPr/>
        </p:nvSpPr>
        <p:spPr>
          <a:xfrm>
            <a:off x="10168420" y="3399723"/>
            <a:ext cx="1187771" cy="338554"/>
          </a:xfrm>
          <a:prstGeom prst="rect">
            <a:avLst/>
          </a:prstGeom>
        </p:spPr>
        <p:txBody>
          <a:bodyPr wrap="square">
            <a:spAutoFit/>
          </a:bodyPr>
          <a:lstStyle/>
          <a:p>
            <a:pPr algn="ctr"/>
            <a:r>
              <a:rPr lang="en-US" sz="1600" b="1" dirty="0" smtClean="0"/>
              <a:t>California</a:t>
            </a:r>
            <a:endParaRPr lang="en-US" sz="1600" dirty="0" smtClean="0"/>
          </a:p>
        </p:txBody>
      </p:sp>
      <p:sp>
        <p:nvSpPr>
          <p:cNvPr id="139" name="Rectangle 138"/>
          <p:cNvSpPr/>
          <p:nvPr/>
        </p:nvSpPr>
        <p:spPr>
          <a:xfrm>
            <a:off x="10399412" y="4255263"/>
            <a:ext cx="1187771" cy="338554"/>
          </a:xfrm>
          <a:prstGeom prst="rect">
            <a:avLst/>
          </a:prstGeom>
        </p:spPr>
        <p:txBody>
          <a:bodyPr wrap="square">
            <a:spAutoFit/>
          </a:bodyPr>
          <a:lstStyle/>
          <a:p>
            <a:pPr algn="ctr"/>
            <a:r>
              <a:rPr lang="en-US" sz="1600" b="1" dirty="0" smtClean="0"/>
              <a:t>New York</a:t>
            </a:r>
            <a:endParaRPr lang="en-US" sz="1600" dirty="0" smtClean="0"/>
          </a:p>
        </p:txBody>
      </p:sp>
      <p:sp>
        <p:nvSpPr>
          <p:cNvPr id="140" name="Rectangle 139"/>
          <p:cNvSpPr/>
          <p:nvPr/>
        </p:nvSpPr>
        <p:spPr>
          <a:xfrm>
            <a:off x="7902088" y="4514615"/>
            <a:ext cx="1338993" cy="338554"/>
          </a:xfrm>
          <a:prstGeom prst="rect">
            <a:avLst/>
          </a:prstGeom>
        </p:spPr>
        <p:txBody>
          <a:bodyPr wrap="square">
            <a:spAutoFit/>
          </a:bodyPr>
          <a:lstStyle/>
          <a:p>
            <a:pPr algn="ctr"/>
            <a:r>
              <a:rPr lang="en-US" sz="1600" b="1" dirty="0" smtClean="0">
                <a:solidFill>
                  <a:schemeClr val="bg1">
                    <a:lumMod val="75000"/>
                  </a:schemeClr>
                </a:solidFill>
              </a:rPr>
              <a:t>Pennsylvania</a:t>
            </a:r>
            <a:endParaRPr lang="en-US" sz="1600" dirty="0" smtClean="0">
              <a:solidFill>
                <a:schemeClr val="bg1">
                  <a:lumMod val="75000"/>
                </a:schemeClr>
              </a:solidFill>
            </a:endParaRPr>
          </a:p>
        </p:txBody>
      </p:sp>
      <p:sp>
        <p:nvSpPr>
          <p:cNvPr id="141" name="Rectangle 140"/>
          <p:cNvSpPr/>
          <p:nvPr/>
        </p:nvSpPr>
        <p:spPr>
          <a:xfrm>
            <a:off x="8901221" y="2804121"/>
            <a:ext cx="1338993" cy="338554"/>
          </a:xfrm>
          <a:prstGeom prst="rect">
            <a:avLst/>
          </a:prstGeom>
        </p:spPr>
        <p:txBody>
          <a:bodyPr wrap="square">
            <a:spAutoFit/>
          </a:bodyPr>
          <a:lstStyle/>
          <a:p>
            <a:pPr algn="ctr"/>
            <a:r>
              <a:rPr lang="en-US" sz="1600" b="1" dirty="0" smtClean="0">
                <a:solidFill>
                  <a:schemeClr val="bg1">
                    <a:lumMod val="75000"/>
                  </a:schemeClr>
                </a:solidFill>
              </a:rPr>
              <a:t>Illinois</a:t>
            </a:r>
            <a:endParaRPr lang="en-US" sz="1600" dirty="0" smtClean="0">
              <a:solidFill>
                <a:schemeClr val="bg1">
                  <a:lumMod val="75000"/>
                </a:schemeClr>
              </a:solidFill>
            </a:endParaRPr>
          </a:p>
        </p:txBody>
      </p:sp>
      <p:sp>
        <p:nvSpPr>
          <p:cNvPr id="142" name="Rectangle 141"/>
          <p:cNvSpPr/>
          <p:nvPr/>
        </p:nvSpPr>
        <p:spPr>
          <a:xfrm>
            <a:off x="8539340" y="3499017"/>
            <a:ext cx="1338993" cy="338554"/>
          </a:xfrm>
          <a:prstGeom prst="rect">
            <a:avLst/>
          </a:prstGeom>
        </p:spPr>
        <p:txBody>
          <a:bodyPr wrap="square">
            <a:spAutoFit/>
          </a:bodyPr>
          <a:lstStyle/>
          <a:p>
            <a:pPr algn="ctr"/>
            <a:r>
              <a:rPr lang="en-US" sz="1600" b="1" dirty="0" smtClean="0">
                <a:solidFill>
                  <a:schemeClr val="bg1">
                    <a:lumMod val="75000"/>
                  </a:schemeClr>
                </a:solidFill>
              </a:rPr>
              <a:t>Florida</a:t>
            </a:r>
            <a:endParaRPr lang="en-US" sz="1600" dirty="0" smtClean="0">
              <a:solidFill>
                <a:schemeClr val="bg1">
                  <a:lumMod val="75000"/>
                </a:schemeClr>
              </a:solidFill>
            </a:endParaRPr>
          </a:p>
        </p:txBody>
      </p:sp>
      <p:sp>
        <p:nvSpPr>
          <p:cNvPr id="143" name="Rectangle 142"/>
          <p:cNvSpPr/>
          <p:nvPr/>
        </p:nvSpPr>
        <p:spPr>
          <a:xfrm>
            <a:off x="4214382" y="6531950"/>
            <a:ext cx="3736857" cy="338554"/>
          </a:xfrm>
          <a:prstGeom prst="rect">
            <a:avLst/>
          </a:prstGeom>
        </p:spPr>
        <p:txBody>
          <a:bodyPr wrap="none">
            <a:spAutoFit/>
          </a:bodyPr>
          <a:lstStyle/>
          <a:p>
            <a:r>
              <a:rPr lang="en-US" sz="1600" dirty="0" smtClean="0">
                <a:solidFill>
                  <a:schemeClr val="bg1">
                    <a:lumMod val="75000"/>
                  </a:schemeClr>
                </a:solidFill>
                <a:latin typeface="Gill Sans MT" panose="020B0502020104020203" pitchFamily="34" charset="0"/>
              </a:rPr>
              <a:t>Based on 7Ps model – MATLAB simulation</a:t>
            </a:r>
            <a:endParaRPr lang="en-US" sz="1600" dirty="0">
              <a:solidFill>
                <a:schemeClr val="bg1">
                  <a:lumMod val="75000"/>
                </a:schemeClr>
              </a:solidFill>
              <a:latin typeface="Gill Sans MT" panose="020B0502020104020203" pitchFamily="34" charset="0"/>
            </a:endParaRPr>
          </a:p>
        </p:txBody>
      </p:sp>
      <p:sp>
        <p:nvSpPr>
          <p:cNvPr id="94" name="Rectangle 93"/>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1094397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389255" y="1161602"/>
            <a:ext cx="3447354"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Business Strategy – SWOT analysis</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tx2">
                <a:lumMod val="7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7" name="Table 56"/>
          <p:cNvGraphicFramePr>
            <a:graphicFrameLocks noGrp="1"/>
          </p:cNvGraphicFramePr>
          <p:nvPr>
            <p:extLst>
              <p:ext uri="{D42A27DB-BD31-4B8C-83A1-F6EECF244321}">
                <p14:modId xmlns:p14="http://schemas.microsoft.com/office/powerpoint/2010/main" val="2051475461"/>
              </p:ext>
            </p:extLst>
          </p:nvPr>
        </p:nvGraphicFramePr>
        <p:xfrm>
          <a:off x="1371324" y="1618487"/>
          <a:ext cx="9439839" cy="4544568"/>
        </p:xfrm>
        <a:graphic>
          <a:graphicData uri="http://schemas.openxmlformats.org/drawingml/2006/table">
            <a:tbl>
              <a:tblPr firstRow="1" bandRow="1">
                <a:tableStyleId>{5C22544A-7EE6-4342-B048-85BDC9FD1C3A}</a:tableStyleId>
              </a:tblPr>
              <a:tblGrid>
                <a:gridCol w="3146613">
                  <a:extLst>
                    <a:ext uri="{9D8B030D-6E8A-4147-A177-3AD203B41FA5}">
                      <a16:colId xmlns:a16="http://schemas.microsoft.com/office/drawing/2014/main" val="3572775643"/>
                    </a:ext>
                  </a:extLst>
                </a:gridCol>
                <a:gridCol w="3146613">
                  <a:extLst>
                    <a:ext uri="{9D8B030D-6E8A-4147-A177-3AD203B41FA5}">
                      <a16:colId xmlns:a16="http://schemas.microsoft.com/office/drawing/2014/main" val="2940771970"/>
                    </a:ext>
                  </a:extLst>
                </a:gridCol>
                <a:gridCol w="3146613">
                  <a:extLst>
                    <a:ext uri="{9D8B030D-6E8A-4147-A177-3AD203B41FA5}">
                      <a16:colId xmlns:a16="http://schemas.microsoft.com/office/drawing/2014/main" val="1197134095"/>
                    </a:ext>
                  </a:extLst>
                </a:gridCol>
              </a:tblGrid>
              <a:tr h="151485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0453552"/>
                  </a:ext>
                </a:extLst>
              </a:tr>
              <a:tr h="151485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1387384"/>
                  </a:ext>
                </a:extLst>
              </a:tr>
              <a:tr h="151485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2329041"/>
                  </a:ext>
                </a:extLst>
              </a:tr>
            </a:tbl>
          </a:graphicData>
        </a:graphic>
      </p:graphicFrame>
      <p:sp>
        <p:nvSpPr>
          <p:cNvPr id="58" name="Rectangle 57"/>
          <p:cNvSpPr/>
          <p:nvPr/>
        </p:nvSpPr>
        <p:spPr>
          <a:xfrm>
            <a:off x="4152406" y="1592923"/>
            <a:ext cx="1856051" cy="369332"/>
          </a:xfrm>
          <a:prstGeom prst="rect">
            <a:avLst/>
          </a:prstGeom>
        </p:spPr>
        <p:txBody>
          <a:bodyPr wrap="square">
            <a:spAutoFit/>
          </a:bodyPr>
          <a:lstStyle/>
          <a:p>
            <a:pPr algn="ctr"/>
            <a:r>
              <a:rPr lang="en-US" b="1" dirty="0" smtClean="0"/>
              <a:t>Strengths</a:t>
            </a:r>
            <a:endParaRPr lang="en-US" dirty="0" smtClean="0"/>
          </a:p>
        </p:txBody>
      </p:sp>
      <p:sp>
        <p:nvSpPr>
          <p:cNvPr id="59" name="Rectangle 58"/>
          <p:cNvSpPr/>
          <p:nvPr/>
        </p:nvSpPr>
        <p:spPr>
          <a:xfrm>
            <a:off x="7396214" y="1609122"/>
            <a:ext cx="1856051" cy="369332"/>
          </a:xfrm>
          <a:prstGeom prst="rect">
            <a:avLst/>
          </a:prstGeom>
        </p:spPr>
        <p:txBody>
          <a:bodyPr wrap="square">
            <a:spAutoFit/>
          </a:bodyPr>
          <a:lstStyle/>
          <a:p>
            <a:pPr algn="ctr"/>
            <a:r>
              <a:rPr lang="en-US" b="1" dirty="0" smtClean="0"/>
              <a:t>Weaknesses</a:t>
            </a:r>
            <a:endParaRPr lang="en-US" dirty="0" smtClean="0"/>
          </a:p>
        </p:txBody>
      </p:sp>
      <p:sp>
        <p:nvSpPr>
          <p:cNvPr id="60" name="Rectangle 59"/>
          <p:cNvSpPr/>
          <p:nvPr/>
        </p:nvSpPr>
        <p:spPr>
          <a:xfrm>
            <a:off x="1236302" y="3134581"/>
            <a:ext cx="1856051" cy="369332"/>
          </a:xfrm>
          <a:prstGeom prst="rect">
            <a:avLst/>
          </a:prstGeom>
        </p:spPr>
        <p:txBody>
          <a:bodyPr wrap="square">
            <a:spAutoFit/>
          </a:bodyPr>
          <a:lstStyle/>
          <a:p>
            <a:pPr algn="ctr"/>
            <a:r>
              <a:rPr lang="en-US" b="1" dirty="0" smtClean="0"/>
              <a:t>Opportunities</a:t>
            </a:r>
            <a:endParaRPr lang="en-US" dirty="0" smtClean="0"/>
          </a:p>
        </p:txBody>
      </p:sp>
      <p:sp>
        <p:nvSpPr>
          <p:cNvPr id="61" name="Rectangle 60"/>
          <p:cNvSpPr/>
          <p:nvPr/>
        </p:nvSpPr>
        <p:spPr>
          <a:xfrm>
            <a:off x="908163" y="4648818"/>
            <a:ext cx="1856051" cy="369332"/>
          </a:xfrm>
          <a:prstGeom prst="rect">
            <a:avLst/>
          </a:prstGeom>
        </p:spPr>
        <p:txBody>
          <a:bodyPr wrap="square">
            <a:spAutoFit/>
          </a:bodyPr>
          <a:lstStyle/>
          <a:p>
            <a:pPr algn="ctr"/>
            <a:r>
              <a:rPr lang="en-US" b="1" dirty="0" smtClean="0"/>
              <a:t>Threats</a:t>
            </a:r>
            <a:endParaRPr lang="en-US" dirty="0" smtClean="0"/>
          </a:p>
        </p:txBody>
      </p:sp>
      <p:pic>
        <p:nvPicPr>
          <p:cNvPr id="62" name="Picture 61"/>
          <p:cNvPicPr>
            <a:picLocks noChangeAspect="1"/>
          </p:cNvPicPr>
          <p:nvPr/>
        </p:nvPicPr>
        <p:blipFill rotWithShape="1">
          <a:blip r:embed="rId2"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29838" t="16394" r="29434" b="9442"/>
          <a:stretch/>
        </p:blipFill>
        <p:spPr>
          <a:xfrm>
            <a:off x="2423924" y="1877713"/>
            <a:ext cx="927651" cy="949738"/>
          </a:xfrm>
          <a:prstGeom prst="rect">
            <a:avLst/>
          </a:prstGeom>
        </p:spPr>
      </p:pic>
      <p:sp>
        <p:nvSpPr>
          <p:cNvPr id="63" name="Rectangle 62"/>
          <p:cNvSpPr/>
          <p:nvPr/>
        </p:nvSpPr>
        <p:spPr>
          <a:xfrm>
            <a:off x="4309060" y="3088274"/>
            <a:ext cx="1856051" cy="369332"/>
          </a:xfrm>
          <a:prstGeom prst="rect">
            <a:avLst/>
          </a:prstGeom>
        </p:spPr>
        <p:txBody>
          <a:bodyPr wrap="square">
            <a:spAutoFit/>
          </a:bodyPr>
          <a:lstStyle/>
          <a:p>
            <a:pPr algn="ctr"/>
            <a:r>
              <a:rPr lang="en-US" b="1" dirty="0" smtClean="0"/>
              <a:t>SO Strategies</a:t>
            </a:r>
            <a:endParaRPr lang="en-US" dirty="0" smtClean="0"/>
          </a:p>
        </p:txBody>
      </p:sp>
      <p:sp>
        <p:nvSpPr>
          <p:cNvPr id="64" name="Rectangle 63"/>
          <p:cNvSpPr/>
          <p:nvPr/>
        </p:nvSpPr>
        <p:spPr>
          <a:xfrm>
            <a:off x="4262865" y="4632127"/>
            <a:ext cx="1856051" cy="369332"/>
          </a:xfrm>
          <a:prstGeom prst="rect">
            <a:avLst/>
          </a:prstGeom>
        </p:spPr>
        <p:txBody>
          <a:bodyPr wrap="square">
            <a:spAutoFit/>
          </a:bodyPr>
          <a:lstStyle/>
          <a:p>
            <a:pPr algn="ctr"/>
            <a:r>
              <a:rPr lang="en-US" b="1" dirty="0" smtClean="0"/>
              <a:t>ST Strategies</a:t>
            </a:r>
            <a:endParaRPr lang="en-US" dirty="0" smtClean="0"/>
          </a:p>
        </p:txBody>
      </p:sp>
      <p:sp>
        <p:nvSpPr>
          <p:cNvPr id="65" name="Rectangle 64"/>
          <p:cNvSpPr/>
          <p:nvPr/>
        </p:nvSpPr>
        <p:spPr>
          <a:xfrm>
            <a:off x="7498319" y="3111697"/>
            <a:ext cx="1856051" cy="369332"/>
          </a:xfrm>
          <a:prstGeom prst="rect">
            <a:avLst/>
          </a:prstGeom>
        </p:spPr>
        <p:txBody>
          <a:bodyPr wrap="square">
            <a:spAutoFit/>
          </a:bodyPr>
          <a:lstStyle/>
          <a:p>
            <a:pPr algn="ctr"/>
            <a:r>
              <a:rPr lang="en-US" b="1" dirty="0" smtClean="0"/>
              <a:t>WO Strategies</a:t>
            </a:r>
            <a:endParaRPr lang="en-US" dirty="0" smtClean="0"/>
          </a:p>
        </p:txBody>
      </p:sp>
      <p:sp>
        <p:nvSpPr>
          <p:cNvPr id="66" name="Rectangle 65"/>
          <p:cNvSpPr/>
          <p:nvPr/>
        </p:nvSpPr>
        <p:spPr>
          <a:xfrm>
            <a:off x="7468107" y="4616371"/>
            <a:ext cx="1856051" cy="369332"/>
          </a:xfrm>
          <a:prstGeom prst="rect">
            <a:avLst/>
          </a:prstGeom>
        </p:spPr>
        <p:txBody>
          <a:bodyPr wrap="square">
            <a:spAutoFit/>
          </a:bodyPr>
          <a:lstStyle/>
          <a:p>
            <a:pPr algn="ctr"/>
            <a:r>
              <a:rPr lang="en-US" b="1" dirty="0" smtClean="0"/>
              <a:t>WT Strategies</a:t>
            </a:r>
            <a:endParaRPr lang="en-US" dirty="0" smtClean="0"/>
          </a:p>
        </p:txBody>
      </p:sp>
      <p:sp>
        <p:nvSpPr>
          <p:cNvPr id="68" name="Rectangle 67"/>
          <p:cNvSpPr/>
          <p:nvPr/>
        </p:nvSpPr>
        <p:spPr>
          <a:xfrm>
            <a:off x="4578151" y="1897149"/>
            <a:ext cx="2557119" cy="1077218"/>
          </a:xfrm>
          <a:prstGeom prst="rect">
            <a:avLst/>
          </a:prstGeom>
        </p:spPr>
        <p:txBody>
          <a:bodyPr wrap="square">
            <a:spAutoFit/>
          </a:bodyPr>
          <a:lstStyle/>
          <a:p>
            <a:pPr marL="285750" indent="-285750">
              <a:buFont typeface="Arial" panose="020B0604020202020204" pitchFamily="34" charset="0"/>
              <a:buChar char="•"/>
            </a:pPr>
            <a:r>
              <a:rPr lang="en-US" sz="1600" dirty="0" smtClean="0"/>
              <a:t>Self-built technical team</a:t>
            </a:r>
          </a:p>
          <a:p>
            <a:pPr marL="285750" indent="-285750">
              <a:buFont typeface="Arial" panose="020B0604020202020204" pitchFamily="34" charset="0"/>
              <a:buChar char="•"/>
            </a:pPr>
            <a:r>
              <a:rPr lang="en-US" sz="1600" dirty="0" smtClean="0"/>
              <a:t>Low cost production</a:t>
            </a:r>
          </a:p>
          <a:p>
            <a:pPr marL="285750" indent="-285750">
              <a:buFont typeface="Arial" panose="020B0604020202020204" pitchFamily="34" charset="0"/>
              <a:buChar char="•"/>
            </a:pPr>
            <a:r>
              <a:rPr lang="en-US" sz="1600" dirty="0" smtClean="0"/>
              <a:t>Access to over 60 PMS</a:t>
            </a:r>
          </a:p>
          <a:p>
            <a:pPr marL="285750" indent="-285750">
              <a:buFont typeface="Arial" panose="020B0604020202020204" pitchFamily="34" charset="0"/>
              <a:buChar char="•"/>
            </a:pPr>
            <a:r>
              <a:rPr lang="en-US" sz="1600" dirty="0" smtClean="0"/>
              <a:t>Unique marketing plan</a:t>
            </a:r>
          </a:p>
        </p:txBody>
      </p:sp>
      <p:sp>
        <p:nvSpPr>
          <p:cNvPr id="69" name="Rectangle 68"/>
          <p:cNvSpPr/>
          <p:nvPr/>
        </p:nvSpPr>
        <p:spPr>
          <a:xfrm>
            <a:off x="7702285" y="1926683"/>
            <a:ext cx="2937737" cy="1077218"/>
          </a:xfrm>
          <a:prstGeom prst="rect">
            <a:avLst/>
          </a:prstGeom>
        </p:spPr>
        <p:txBody>
          <a:bodyPr wrap="square">
            <a:spAutoFit/>
          </a:bodyPr>
          <a:lstStyle/>
          <a:p>
            <a:pPr marL="285750" indent="-285750">
              <a:buFont typeface="Arial" panose="020B0604020202020204" pitchFamily="34" charset="0"/>
              <a:buChar char="•"/>
            </a:pPr>
            <a:r>
              <a:rPr lang="en-US" sz="1600" dirty="0" smtClean="0"/>
              <a:t>Long distance team build up</a:t>
            </a:r>
          </a:p>
          <a:p>
            <a:pPr marL="285750" indent="-285750">
              <a:buFont typeface="Arial" panose="020B0604020202020204" pitchFamily="34" charset="0"/>
              <a:buChar char="•"/>
            </a:pPr>
            <a:r>
              <a:rPr lang="en-US" sz="1600" dirty="0" smtClean="0"/>
              <a:t>Cash constraint</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p:txBody>
      </p:sp>
      <p:sp>
        <p:nvSpPr>
          <p:cNvPr id="70" name="Rectangle 69"/>
          <p:cNvSpPr/>
          <p:nvPr/>
        </p:nvSpPr>
        <p:spPr>
          <a:xfrm>
            <a:off x="1418880" y="3464853"/>
            <a:ext cx="2937737" cy="1077218"/>
          </a:xfrm>
          <a:prstGeom prst="rect">
            <a:avLst/>
          </a:prstGeom>
        </p:spPr>
        <p:txBody>
          <a:bodyPr wrap="square">
            <a:spAutoFit/>
          </a:bodyPr>
          <a:lstStyle/>
          <a:p>
            <a:pPr marL="285750" indent="-285750">
              <a:buFont typeface="Arial" panose="020B0604020202020204" pitchFamily="34" charset="0"/>
              <a:buChar char="•"/>
            </a:pPr>
            <a:r>
              <a:rPr lang="en-US" sz="1600" dirty="0" smtClean="0"/>
              <a:t>US dental market has a large volume</a:t>
            </a:r>
          </a:p>
          <a:p>
            <a:pPr marL="285750" indent="-285750">
              <a:buFont typeface="Arial" panose="020B0604020202020204" pitchFamily="34" charset="0"/>
              <a:buChar char="•"/>
            </a:pPr>
            <a:r>
              <a:rPr lang="en-US" sz="1600" dirty="0" smtClean="0"/>
              <a:t>There is no cost benefit company</a:t>
            </a:r>
          </a:p>
        </p:txBody>
      </p:sp>
      <p:sp>
        <p:nvSpPr>
          <p:cNvPr id="71" name="Rectangle 70"/>
          <p:cNvSpPr/>
          <p:nvPr/>
        </p:nvSpPr>
        <p:spPr>
          <a:xfrm>
            <a:off x="1410417" y="4974703"/>
            <a:ext cx="2937737" cy="1077218"/>
          </a:xfrm>
          <a:prstGeom prst="rect">
            <a:avLst/>
          </a:prstGeom>
        </p:spPr>
        <p:txBody>
          <a:bodyPr wrap="square">
            <a:spAutoFit/>
          </a:bodyPr>
          <a:lstStyle/>
          <a:p>
            <a:pPr marL="285750" indent="-285750">
              <a:buFont typeface="Arial" panose="020B0604020202020204" pitchFamily="34" charset="0"/>
              <a:buChar char="•"/>
            </a:pPr>
            <a:r>
              <a:rPr lang="en-US" sz="1600" dirty="0" smtClean="0"/>
              <a:t>Lack of patient loyalty</a:t>
            </a:r>
          </a:p>
          <a:p>
            <a:pPr marL="285750" indent="-285750">
              <a:buFont typeface="Arial" panose="020B0604020202020204" pitchFamily="34" charset="0"/>
              <a:buChar char="•"/>
            </a:pPr>
            <a:r>
              <a:rPr lang="en-US" sz="1600" dirty="0" smtClean="0"/>
              <a:t>Restrictive regulations</a:t>
            </a:r>
          </a:p>
          <a:p>
            <a:pPr marL="285750" indent="-285750">
              <a:buFont typeface="Arial" panose="020B0604020202020204" pitchFamily="34" charset="0"/>
              <a:buChar char="•"/>
            </a:pPr>
            <a:r>
              <a:rPr lang="en-US" sz="1600" dirty="0" smtClean="0"/>
              <a:t>Cost increases</a:t>
            </a:r>
          </a:p>
          <a:p>
            <a:endParaRPr lang="en-US" sz="1600" dirty="0" smtClean="0"/>
          </a:p>
        </p:txBody>
      </p:sp>
      <p:sp>
        <p:nvSpPr>
          <p:cNvPr id="72" name="Rectangle 71"/>
          <p:cNvSpPr/>
          <p:nvPr/>
        </p:nvSpPr>
        <p:spPr>
          <a:xfrm>
            <a:off x="4560582" y="3411241"/>
            <a:ext cx="2937737" cy="830997"/>
          </a:xfrm>
          <a:prstGeom prst="rect">
            <a:avLst/>
          </a:prstGeom>
        </p:spPr>
        <p:txBody>
          <a:bodyPr wrap="square">
            <a:spAutoFit/>
          </a:bodyPr>
          <a:lstStyle/>
          <a:p>
            <a:pPr marL="285750" indent="-285750">
              <a:buFont typeface="Arial" panose="020B0604020202020204" pitchFamily="34" charset="0"/>
              <a:buChar char="•"/>
            </a:pPr>
            <a:r>
              <a:rPr lang="en-US" sz="1600" dirty="0" smtClean="0"/>
              <a:t>Producing an application </a:t>
            </a:r>
          </a:p>
          <a:p>
            <a:pPr marL="285750" indent="-285750">
              <a:buFont typeface="Arial" panose="020B0604020202020204" pitchFamily="34" charset="0"/>
              <a:buChar char="•"/>
            </a:pPr>
            <a:r>
              <a:rPr lang="en-US" sz="1600" dirty="0" smtClean="0"/>
              <a:t>Raising fund for development</a:t>
            </a:r>
          </a:p>
          <a:p>
            <a:pPr marL="285750" indent="-285750">
              <a:buFont typeface="Arial" panose="020B0604020202020204" pitchFamily="34" charset="0"/>
              <a:buChar char="•"/>
            </a:pPr>
            <a:r>
              <a:rPr lang="en-US" sz="1600" dirty="0" smtClean="0"/>
              <a:t>Participating in conferences</a:t>
            </a:r>
          </a:p>
        </p:txBody>
      </p:sp>
      <p:sp>
        <p:nvSpPr>
          <p:cNvPr id="73" name="Rectangle 72"/>
          <p:cNvSpPr/>
          <p:nvPr/>
        </p:nvSpPr>
        <p:spPr>
          <a:xfrm>
            <a:off x="7749841" y="3442319"/>
            <a:ext cx="2937737" cy="830997"/>
          </a:xfrm>
          <a:prstGeom prst="rect">
            <a:avLst/>
          </a:prstGeom>
        </p:spPr>
        <p:txBody>
          <a:bodyPr wrap="square">
            <a:spAutoFit/>
          </a:bodyPr>
          <a:lstStyle/>
          <a:p>
            <a:pPr marL="285750" indent="-285750">
              <a:buFont typeface="Arial" panose="020B0604020202020204" pitchFamily="34" charset="0"/>
              <a:buChar char="•"/>
            </a:pPr>
            <a:r>
              <a:rPr lang="en-US" sz="1600" dirty="0" smtClean="0"/>
              <a:t>Register company in US</a:t>
            </a:r>
          </a:p>
          <a:p>
            <a:pPr marL="285750" indent="-285750">
              <a:buFont typeface="Arial" panose="020B0604020202020204" pitchFamily="34" charset="0"/>
              <a:buChar char="•"/>
            </a:pPr>
            <a:r>
              <a:rPr lang="en-US" sz="1600" dirty="0" smtClean="0"/>
              <a:t>Run the app in co-founders clinics</a:t>
            </a:r>
          </a:p>
        </p:txBody>
      </p:sp>
      <p:sp>
        <p:nvSpPr>
          <p:cNvPr id="74" name="Rectangle 73"/>
          <p:cNvSpPr/>
          <p:nvPr/>
        </p:nvSpPr>
        <p:spPr>
          <a:xfrm>
            <a:off x="4560582" y="4982018"/>
            <a:ext cx="2937737" cy="1323439"/>
          </a:xfrm>
          <a:prstGeom prst="rect">
            <a:avLst/>
          </a:prstGeom>
        </p:spPr>
        <p:txBody>
          <a:bodyPr wrap="square">
            <a:spAutoFit/>
          </a:bodyPr>
          <a:lstStyle/>
          <a:p>
            <a:pPr marL="285750" indent="-285750">
              <a:buFont typeface="Arial" panose="020B0604020202020204" pitchFamily="34" charset="0"/>
              <a:buChar char="•"/>
            </a:pPr>
            <a:r>
              <a:rPr lang="en-US" sz="1600" dirty="0" smtClean="0"/>
              <a:t>Focus on the R&amp;D development</a:t>
            </a:r>
          </a:p>
          <a:p>
            <a:pPr marL="285750" indent="-285750">
              <a:buFont typeface="Arial" panose="020B0604020202020204" pitchFamily="34" charset="0"/>
              <a:buChar char="•"/>
            </a:pPr>
            <a:r>
              <a:rPr lang="en-US" sz="1600" dirty="0" smtClean="0"/>
              <a:t>In-house production</a:t>
            </a:r>
          </a:p>
          <a:p>
            <a:pPr marL="285750" indent="-285750">
              <a:buFont typeface="Arial" panose="020B0604020202020204" pitchFamily="34" charset="0"/>
              <a:buChar char="•"/>
            </a:pPr>
            <a:r>
              <a:rPr lang="en-US" sz="1600" dirty="0" smtClean="0"/>
              <a:t>Add new features</a:t>
            </a:r>
          </a:p>
          <a:p>
            <a:pPr marL="285750" indent="-285750">
              <a:buFont typeface="Arial" panose="020B0604020202020204" pitchFamily="34" charset="0"/>
              <a:buChar char="•"/>
            </a:pPr>
            <a:endParaRPr lang="en-US" sz="1600" dirty="0" smtClean="0"/>
          </a:p>
        </p:txBody>
      </p:sp>
      <p:sp>
        <p:nvSpPr>
          <p:cNvPr id="75" name="Rectangle 74"/>
          <p:cNvSpPr/>
          <p:nvPr/>
        </p:nvSpPr>
        <p:spPr>
          <a:xfrm>
            <a:off x="7749840" y="5028088"/>
            <a:ext cx="2937737" cy="1077218"/>
          </a:xfrm>
          <a:prstGeom prst="rect">
            <a:avLst/>
          </a:prstGeom>
        </p:spPr>
        <p:txBody>
          <a:bodyPr wrap="square">
            <a:spAutoFit/>
          </a:bodyPr>
          <a:lstStyle/>
          <a:p>
            <a:pPr marL="285750" indent="-285750">
              <a:buFont typeface="Arial" panose="020B0604020202020204" pitchFamily="34" charset="0"/>
              <a:buChar char="•"/>
            </a:pPr>
            <a:r>
              <a:rPr lang="en-US" sz="1600" dirty="0" smtClean="0"/>
              <a:t>Finding new investors</a:t>
            </a:r>
          </a:p>
          <a:p>
            <a:pPr marL="285750" indent="-285750">
              <a:buFont typeface="Arial" panose="020B0604020202020204" pitchFamily="34" charset="0"/>
              <a:buChar char="•"/>
            </a:pPr>
            <a:r>
              <a:rPr lang="en-US" sz="1600" dirty="0" smtClean="0"/>
              <a:t>Reducing prices in order to be more competitive </a:t>
            </a:r>
          </a:p>
          <a:p>
            <a:pPr marL="285750" indent="-285750">
              <a:buFont typeface="Arial" panose="020B0604020202020204" pitchFamily="34" charset="0"/>
              <a:buChar char="•"/>
            </a:pPr>
            <a:endParaRPr lang="en-US" sz="1600" dirty="0" smtClean="0"/>
          </a:p>
        </p:txBody>
      </p:sp>
      <p:sp>
        <p:nvSpPr>
          <p:cNvPr id="76" name="Rectangle 75"/>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4904930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reeform 209"/>
          <p:cNvSpPr/>
          <p:nvPr/>
        </p:nvSpPr>
        <p:spPr>
          <a:xfrm rot="3109759" flipH="1">
            <a:off x="8883897" y="3280059"/>
            <a:ext cx="1070422" cy="1483914"/>
          </a:xfrm>
          <a:custGeom>
            <a:avLst/>
            <a:gdLst>
              <a:gd name="connsiteX0" fmla="*/ 20822 w 4451091"/>
              <a:gd name="connsiteY0" fmla="*/ 2573812 h 3933813"/>
              <a:gd name="connsiteX1" fmla="*/ 432302 w 4451091"/>
              <a:gd name="connsiteY1" fmla="*/ 2040412 h 3933813"/>
              <a:gd name="connsiteX2" fmla="*/ 1255262 w 4451091"/>
              <a:gd name="connsiteY2" fmla="*/ 1964212 h 3933813"/>
              <a:gd name="connsiteX3" fmla="*/ 1773422 w 4451091"/>
              <a:gd name="connsiteY3" fmla="*/ 1308892 h 3933813"/>
              <a:gd name="connsiteX4" fmla="*/ 2215382 w 4451091"/>
              <a:gd name="connsiteY4" fmla="*/ 272572 h 3933813"/>
              <a:gd name="connsiteX5" fmla="*/ 3739382 w 4451091"/>
              <a:gd name="connsiteY5" fmla="*/ 89692 h 3933813"/>
              <a:gd name="connsiteX6" fmla="*/ 4425182 w 4451091"/>
              <a:gd name="connsiteY6" fmla="*/ 1507012 h 3933813"/>
              <a:gd name="connsiteX7" fmla="*/ 4196582 w 4451091"/>
              <a:gd name="connsiteY7" fmla="*/ 3000532 h 3933813"/>
              <a:gd name="connsiteX8" fmla="*/ 3175502 w 4451091"/>
              <a:gd name="connsiteY8" fmla="*/ 3884452 h 3933813"/>
              <a:gd name="connsiteX9" fmla="*/ 2169662 w 4451091"/>
              <a:gd name="connsiteY9" fmla="*/ 3777772 h 3933813"/>
              <a:gd name="connsiteX10" fmla="*/ 1057142 w 4451091"/>
              <a:gd name="connsiteY10" fmla="*/ 3412012 h 3933813"/>
              <a:gd name="connsiteX11" fmla="*/ 20822 w 4451091"/>
              <a:gd name="connsiteY11" fmla="*/ 2573812 h 393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1091" h="3933813">
                <a:moveTo>
                  <a:pt x="20822" y="2573812"/>
                </a:moveTo>
                <a:cubicBezTo>
                  <a:pt x="-83318" y="2345212"/>
                  <a:pt x="226562" y="2142012"/>
                  <a:pt x="432302" y="2040412"/>
                </a:cubicBezTo>
                <a:cubicBezTo>
                  <a:pt x="638042" y="1938812"/>
                  <a:pt x="1031742" y="2086132"/>
                  <a:pt x="1255262" y="1964212"/>
                </a:cubicBezTo>
                <a:cubicBezTo>
                  <a:pt x="1478782" y="1842292"/>
                  <a:pt x="1613402" y="1590832"/>
                  <a:pt x="1773422" y="1308892"/>
                </a:cubicBezTo>
                <a:cubicBezTo>
                  <a:pt x="1933442" y="1026952"/>
                  <a:pt x="1887722" y="475772"/>
                  <a:pt x="2215382" y="272572"/>
                </a:cubicBezTo>
                <a:cubicBezTo>
                  <a:pt x="2543042" y="69372"/>
                  <a:pt x="3371082" y="-116048"/>
                  <a:pt x="3739382" y="89692"/>
                </a:cubicBezTo>
                <a:cubicBezTo>
                  <a:pt x="4107682" y="295432"/>
                  <a:pt x="4348982" y="1021872"/>
                  <a:pt x="4425182" y="1507012"/>
                </a:cubicBezTo>
                <a:cubicBezTo>
                  <a:pt x="4501382" y="1992152"/>
                  <a:pt x="4404862" y="2604292"/>
                  <a:pt x="4196582" y="3000532"/>
                </a:cubicBezTo>
                <a:cubicBezTo>
                  <a:pt x="3988302" y="3396772"/>
                  <a:pt x="3513322" y="3754912"/>
                  <a:pt x="3175502" y="3884452"/>
                </a:cubicBezTo>
                <a:cubicBezTo>
                  <a:pt x="2837682" y="4013992"/>
                  <a:pt x="2522722" y="3856512"/>
                  <a:pt x="2169662" y="3777772"/>
                </a:cubicBezTo>
                <a:cubicBezTo>
                  <a:pt x="1816602" y="3699032"/>
                  <a:pt x="1410202" y="3610132"/>
                  <a:pt x="1057142" y="3412012"/>
                </a:cubicBezTo>
                <a:cubicBezTo>
                  <a:pt x="704082" y="3213892"/>
                  <a:pt x="124962" y="2802412"/>
                  <a:pt x="20822" y="2573812"/>
                </a:cubicBezTo>
                <a:close/>
              </a:path>
            </a:pathLst>
          </a:cu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830455" y="1161602"/>
            <a:ext cx="4536242"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Business Strategy – QSPM and Strategy matrix</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tx2">
                <a:lumMod val="7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 name="Group 177"/>
          <p:cNvGrpSpPr/>
          <p:nvPr/>
        </p:nvGrpSpPr>
        <p:grpSpPr>
          <a:xfrm>
            <a:off x="6094802" y="1902255"/>
            <a:ext cx="5503004" cy="4596384"/>
            <a:chOff x="3335158" y="1598676"/>
            <a:chExt cx="5503004" cy="4596384"/>
          </a:xfrm>
        </p:grpSpPr>
        <p:cxnSp>
          <p:nvCxnSpPr>
            <p:cNvPr id="42" name="Straight Connector 41"/>
            <p:cNvCxnSpPr/>
            <p:nvPr/>
          </p:nvCxnSpPr>
          <p:spPr>
            <a:xfrm>
              <a:off x="6089903" y="1609344"/>
              <a:ext cx="4192" cy="4549140"/>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p:cNvCxnSpPr/>
            <p:nvPr/>
          </p:nvCxnSpPr>
          <p:spPr>
            <a:xfrm flipH="1">
              <a:off x="3350172" y="3873246"/>
              <a:ext cx="5479463" cy="0"/>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a:off x="6535741" y="1598676"/>
              <a:ext cx="1340" cy="4549140"/>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29" name="Straight Connector 128"/>
            <p:cNvCxnSpPr/>
            <p:nvPr/>
          </p:nvCxnSpPr>
          <p:spPr>
            <a:xfrm>
              <a:off x="7001431" y="1598676"/>
              <a:ext cx="1340" cy="4559808"/>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30" name="Straight Connector 129"/>
            <p:cNvCxnSpPr/>
            <p:nvPr/>
          </p:nvCxnSpPr>
          <p:spPr>
            <a:xfrm>
              <a:off x="7467121" y="1609344"/>
              <a:ext cx="1340" cy="4549140"/>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7932151" y="1609344"/>
              <a:ext cx="1340" cy="4549140"/>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8377308" y="1609344"/>
              <a:ext cx="1340" cy="4549140"/>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8829635" y="1609344"/>
              <a:ext cx="1340" cy="4549140"/>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flipH="1">
              <a:off x="3357700" y="1600917"/>
              <a:ext cx="330" cy="4594143"/>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p:cNvCxnSpPr/>
            <p:nvPr/>
          </p:nvCxnSpPr>
          <p:spPr>
            <a:xfrm flipH="1">
              <a:off x="3817620" y="1609344"/>
              <a:ext cx="4100" cy="4570025"/>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36" name="Straight Connector 135"/>
            <p:cNvCxnSpPr/>
            <p:nvPr/>
          </p:nvCxnSpPr>
          <p:spPr>
            <a:xfrm flipH="1">
              <a:off x="4272280" y="1609344"/>
              <a:ext cx="2097" cy="4549140"/>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flipH="1">
              <a:off x="4732020" y="1609344"/>
              <a:ext cx="15378" cy="4570025"/>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flipH="1">
              <a:off x="5175885" y="1609344"/>
              <a:ext cx="16010" cy="4570025"/>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flipH="1">
              <a:off x="5638800" y="1609344"/>
              <a:ext cx="6611" cy="4570025"/>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40" name="Straight Connector 139"/>
            <p:cNvCxnSpPr/>
            <p:nvPr/>
          </p:nvCxnSpPr>
          <p:spPr>
            <a:xfrm flipH="1" flipV="1">
              <a:off x="3357030" y="1598677"/>
              <a:ext cx="5472605" cy="4481"/>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p:cNvCxnSpPr/>
            <p:nvPr/>
          </p:nvCxnSpPr>
          <p:spPr>
            <a:xfrm flipH="1">
              <a:off x="3350173" y="6158484"/>
              <a:ext cx="5479462" cy="20885"/>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p:cNvCxnSpPr/>
            <p:nvPr/>
          </p:nvCxnSpPr>
          <p:spPr>
            <a:xfrm flipH="1" flipV="1">
              <a:off x="3365557" y="2055118"/>
              <a:ext cx="5472605" cy="4481"/>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71" name="Straight Connector 170"/>
            <p:cNvCxnSpPr/>
            <p:nvPr/>
          </p:nvCxnSpPr>
          <p:spPr>
            <a:xfrm flipH="1" flipV="1">
              <a:off x="3349843" y="2504487"/>
              <a:ext cx="5472605" cy="4481"/>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72" name="Straight Connector 171"/>
            <p:cNvCxnSpPr/>
            <p:nvPr/>
          </p:nvCxnSpPr>
          <p:spPr>
            <a:xfrm flipH="1" flipV="1">
              <a:off x="3349843" y="2951589"/>
              <a:ext cx="5472605" cy="4481"/>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73" name="Straight Connector 172"/>
            <p:cNvCxnSpPr/>
            <p:nvPr/>
          </p:nvCxnSpPr>
          <p:spPr>
            <a:xfrm flipH="1" flipV="1">
              <a:off x="3365101" y="3423877"/>
              <a:ext cx="5472605" cy="4481"/>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74" name="Straight Connector 173"/>
            <p:cNvCxnSpPr/>
            <p:nvPr/>
          </p:nvCxnSpPr>
          <p:spPr>
            <a:xfrm flipH="1" flipV="1">
              <a:off x="3350872" y="4344836"/>
              <a:ext cx="5472605" cy="4481"/>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75" name="Straight Connector 174"/>
            <p:cNvCxnSpPr/>
            <p:nvPr/>
          </p:nvCxnSpPr>
          <p:spPr>
            <a:xfrm flipH="1" flipV="1">
              <a:off x="3335158" y="4794205"/>
              <a:ext cx="5472605" cy="4481"/>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76" name="Straight Connector 175"/>
            <p:cNvCxnSpPr/>
            <p:nvPr/>
          </p:nvCxnSpPr>
          <p:spPr>
            <a:xfrm flipH="1" flipV="1">
              <a:off x="3335158" y="5241307"/>
              <a:ext cx="5472605" cy="4481"/>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177" name="Straight Connector 176"/>
            <p:cNvCxnSpPr/>
            <p:nvPr/>
          </p:nvCxnSpPr>
          <p:spPr>
            <a:xfrm flipH="1" flipV="1">
              <a:off x="3350416" y="5713595"/>
              <a:ext cx="5472605" cy="4481"/>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grpSp>
      <p:sp>
        <p:nvSpPr>
          <p:cNvPr id="180" name="TextBox 179"/>
          <p:cNvSpPr txBox="1"/>
          <p:nvPr/>
        </p:nvSpPr>
        <p:spPr>
          <a:xfrm>
            <a:off x="8135182" y="4129169"/>
            <a:ext cx="347427" cy="261610"/>
          </a:xfrm>
          <a:prstGeom prst="rect">
            <a:avLst/>
          </a:prstGeom>
          <a:noFill/>
        </p:spPr>
        <p:txBody>
          <a:bodyPr wrap="square" rtlCol="0">
            <a:spAutoFit/>
          </a:bodyPr>
          <a:lstStyle/>
          <a:p>
            <a:r>
              <a:rPr lang="en-US" sz="1100" dirty="0" smtClean="0"/>
              <a:t>-2</a:t>
            </a:r>
            <a:endParaRPr lang="en-US" sz="1100" dirty="0"/>
          </a:p>
        </p:txBody>
      </p:sp>
      <p:sp>
        <p:nvSpPr>
          <p:cNvPr id="181" name="TextBox 180"/>
          <p:cNvSpPr txBox="1"/>
          <p:nvPr/>
        </p:nvSpPr>
        <p:spPr>
          <a:xfrm>
            <a:off x="7671157" y="4125414"/>
            <a:ext cx="301037" cy="261610"/>
          </a:xfrm>
          <a:prstGeom prst="rect">
            <a:avLst/>
          </a:prstGeom>
          <a:noFill/>
        </p:spPr>
        <p:txBody>
          <a:bodyPr wrap="square" rtlCol="0">
            <a:spAutoFit/>
          </a:bodyPr>
          <a:lstStyle/>
          <a:p>
            <a:r>
              <a:rPr lang="en-US" sz="1100" dirty="0" smtClean="0"/>
              <a:t>-4</a:t>
            </a:r>
            <a:endParaRPr lang="en-US" sz="1100" dirty="0"/>
          </a:p>
        </p:txBody>
      </p:sp>
      <p:sp>
        <p:nvSpPr>
          <p:cNvPr id="182" name="TextBox 181"/>
          <p:cNvSpPr txBox="1"/>
          <p:nvPr/>
        </p:nvSpPr>
        <p:spPr>
          <a:xfrm>
            <a:off x="7233766" y="4128688"/>
            <a:ext cx="318002" cy="261610"/>
          </a:xfrm>
          <a:prstGeom prst="rect">
            <a:avLst/>
          </a:prstGeom>
          <a:noFill/>
        </p:spPr>
        <p:txBody>
          <a:bodyPr wrap="square" rtlCol="0">
            <a:spAutoFit/>
          </a:bodyPr>
          <a:lstStyle/>
          <a:p>
            <a:r>
              <a:rPr lang="en-US" sz="1100" dirty="0" smtClean="0"/>
              <a:t>-6</a:t>
            </a:r>
            <a:endParaRPr lang="en-US" sz="1100" dirty="0"/>
          </a:p>
        </p:txBody>
      </p:sp>
      <p:sp>
        <p:nvSpPr>
          <p:cNvPr id="183" name="TextBox 182"/>
          <p:cNvSpPr txBox="1"/>
          <p:nvPr/>
        </p:nvSpPr>
        <p:spPr>
          <a:xfrm>
            <a:off x="6770106" y="4122043"/>
            <a:ext cx="306711" cy="261610"/>
          </a:xfrm>
          <a:prstGeom prst="rect">
            <a:avLst/>
          </a:prstGeom>
          <a:noFill/>
        </p:spPr>
        <p:txBody>
          <a:bodyPr wrap="square" rtlCol="0">
            <a:spAutoFit/>
          </a:bodyPr>
          <a:lstStyle/>
          <a:p>
            <a:r>
              <a:rPr lang="en-US" sz="1100" dirty="0" smtClean="0"/>
              <a:t>-8</a:t>
            </a:r>
            <a:endParaRPr lang="en-US" sz="1100" dirty="0"/>
          </a:p>
        </p:txBody>
      </p:sp>
      <p:sp>
        <p:nvSpPr>
          <p:cNvPr id="184" name="TextBox 183"/>
          <p:cNvSpPr txBox="1"/>
          <p:nvPr/>
        </p:nvSpPr>
        <p:spPr>
          <a:xfrm>
            <a:off x="6263425" y="4136844"/>
            <a:ext cx="389266" cy="261610"/>
          </a:xfrm>
          <a:prstGeom prst="rect">
            <a:avLst/>
          </a:prstGeom>
          <a:noFill/>
        </p:spPr>
        <p:txBody>
          <a:bodyPr wrap="square" rtlCol="0">
            <a:spAutoFit/>
          </a:bodyPr>
          <a:lstStyle/>
          <a:p>
            <a:r>
              <a:rPr lang="en-US" sz="1100" dirty="0" smtClean="0"/>
              <a:t>-10</a:t>
            </a:r>
            <a:endParaRPr lang="en-US" sz="1100" dirty="0"/>
          </a:p>
        </p:txBody>
      </p:sp>
      <p:sp>
        <p:nvSpPr>
          <p:cNvPr id="185" name="TextBox 184"/>
          <p:cNvSpPr txBox="1"/>
          <p:nvPr/>
        </p:nvSpPr>
        <p:spPr>
          <a:xfrm>
            <a:off x="5784796" y="4136200"/>
            <a:ext cx="485974" cy="261610"/>
          </a:xfrm>
          <a:prstGeom prst="rect">
            <a:avLst/>
          </a:prstGeom>
          <a:noFill/>
        </p:spPr>
        <p:txBody>
          <a:bodyPr wrap="square" rtlCol="0">
            <a:spAutoFit/>
          </a:bodyPr>
          <a:lstStyle/>
          <a:p>
            <a:r>
              <a:rPr lang="en-US" sz="1100" dirty="0" smtClean="0"/>
              <a:t>-12</a:t>
            </a:r>
            <a:endParaRPr lang="en-US" sz="1100" dirty="0"/>
          </a:p>
        </p:txBody>
      </p:sp>
      <p:sp>
        <p:nvSpPr>
          <p:cNvPr id="193" name="TextBox 192"/>
          <p:cNvSpPr txBox="1"/>
          <p:nvPr/>
        </p:nvSpPr>
        <p:spPr>
          <a:xfrm>
            <a:off x="11540623" y="4136200"/>
            <a:ext cx="407944" cy="261610"/>
          </a:xfrm>
          <a:prstGeom prst="rect">
            <a:avLst/>
          </a:prstGeom>
          <a:noFill/>
        </p:spPr>
        <p:txBody>
          <a:bodyPr wrap="square" rtlCol="0">
            <a:spAutoFit/>
          </a:bodyPr>
          <a:lstStyle/>
          <a:p>
            <a:r>
              <a:rPr lang="en-US" sz="1100" dirty="0" smtClean="0"/>
              <a:t>12</a:t>
            </a:r>
            <a:endParaRPr lang="en-US" sz="1100" dirty="0"/>
          </a:p>
        </p:txBody>
      </p:sp>
      <p:sp>
        <p:nvSpPr>
          <p:cNvPr id="194" name="TextBox 193"/>
          <p:cNvSpPr txBox="1"/>
          <p:nvPr/>
        </p:nvSpPr>
        <p:spPr>
          <a:xfrm>
            <a:off x="11099692" y="4147204"/>
            <a:ext cx="349663" cy="261610"/>
          </a:xfrm>
          <a:prstGeom prst="rect">
            <a:avLst/>
          </a:prstGeom>
          <a:noFill/>
        </p:spPr>
        <p:txBody>
          <a:bodyPr wrap="square" rtlCol="0">
            <a:spAutoFit/>
          </a:bodyPr>
          <a:lstStyle/>
          <a:p>
            <a:r>
              <a:rPr lang="en-US" sz="1100" dirty="0" smtClean="0"/>
              <a:t>10</a:t>
            </a:r>
            <a:endParaRPr lang="en-US" sz="1100" dirty="0"/>
          </a:p>
        </p:txBody>
      </p:sp>
      <p:sp>
        <p:nvSpPr>
          <p:cNvPr id="195" name="TextBox 194"/>
          <p:cNvSpPr txBox="1"/>
          <p:nvPr/>
        </p:nvSpPr>
        <p:spPr>
          <a:xfrm>
            <a:off x="10644240" y="4128099"/>
            <a:ext cx="205092" cy="261610"/>
          </a:xfrm>
          <a:prstGeom prst="rect">
            <a:avLst/>
          </a:prstGeom>
          <a:noFill/>
        </p:spPr>
        <p:txBody>
          <a:bodyPr wrap="square" rtlCol="0">
            <a:spAutoFit/>
          </a:bodyPr>
          <a:lstStyle/>
          <a:p>
            <a:r>
              <a:rPr lang="en-US" sz="1100" dirty="0" smtClean="0"/>
              <a:t>8</a:t>
            </a:r>
            <a:endParaRPr lang="en-US" sz="1100" dirty="0"/>
          </a:p>
        </p:txBody>
      </p:sp>
      <p:sp>
        <p:nvSpPr>
          <p:cNvPr id="196" name="TextBox 195"/>
          <p:cNvSpPr txBox="1"/>
          <p:nvPr/>
        </p:nvSpPr>
        <p:spPr>
          <a:xfrm>
            <a:off x="10193253" y="4139695"/>
            <a:ext cx="205092" cy="261610"/>
          </a:xfrm>
          <a:prstGeom prst="rect">
            <a:avLst/>
          </a:prstGeom>
          <a:noFill/>
        </p:spPr>
        <p:txBody>
          <a:bodyPr wrap="square" rtlCol="0">
            <a:spAutoFit/>
          </a:bodyPr>
          <a:lstStyle/>
          <a:p>
            <a:r>
              <a:rPr lang="en-US" sz="1100" dirty="0" smtClean="0"/>
              <a:t>6</a:t>
            </a:r>
            <a:endParaRPr lang="en-US" sz="1100" dirty="0"/>
          </a:p>
        </p:txBody>
      </p:sp>
      <p:sp>
        <p:nvSpPr>
          <p:cNvPr id="197" name="TextBox 196"/>
          <p:cNvSpPr txBox="1"/>
          <p:nvPr/>
        </p:nvSpPr>
        <p:spPr>
          <a:xfrm>
            <a:off x="9735327" y="4142057"/>
            <a:ext cx="205092" cy="261610"/>
          </a:xfrm>
          <a:prstGeom prst="rect">
            <a:avLst/>
          </a:prstGeom>
          <a:noFill/>
        </p:spPr>
        <p:txBody>
          <a:bodyPr wrap="square" rtlCol="0">
            <a:spAutoFit/>
          </a:bodyPr>
          <a:lstStyle/>
          <a:p>
            <a:r>
              <a:rPr lang="en-US" sz="1100" dirty="0" smtClean="0"/>
              <a:t>4</a:t>
            </a:r>
            <a:endParaRPr lang="en-US" sz="1100" dirty="0"/>
          </a:p>
        </p:txBody>
      </p:sp>
      <p:sp>
        <p:nvSpPr>
          <p:cNvPr id="198" name="TextBox 197"/>
          <p:cNvSpPr txBox="1"/>
          <p:nvPr/>
        </p:nvSpPr>
        <p:spPr>
          <a:xfrm>
            <a:off x="9285047" y="4154824"/>
            <a:ext cx="205092" cy="261610"/>
          </a:xfrm>
          <a:prstGeom prst="rect">
            <a:avLst/>
          </a:prstGeom>
          <a:noFill/>
        </p:spPr>
        <p:txBody>
          <a:bodyPr wrap="square" rtlCol="0">
            <a:spAutoFit/>
          </a:bodyPr>
          <a:lstStyle/>
          <a:p>
            <a:r>
              <a:rPr lang="en-US" sz="1100" dirty="0" smtClean="0"/>
              <a:t>2</a:t>
            </a:r>
            <a:endParaRPr lang="en-US" sz="1100" dirty="0"/>
          </a:p>
        </p:txBody>
      </p:sp>
      <p:sp>
        <p:nvSpPr>
          <p:cNvPr id="200" name="TextBox 199"/>
          <p:cNvSpPr txBox="1"/>
          <p:nvPr/>
        </p:nvSpPr>
        <p:spPr>
          <a:xfrm>
            <a:off x="8640697" y="3691225"/>
            <a:ext cx="205092" cy="261610"/>
          </a:xfrm>
          <a:prstGeom prst="rect">
            <a:avLst/>
          </a:prstGeom>
          <a:noFill/>
        </p:spPr>
        <p:txBody>
          <a:bodyPr wrap="square" rtlCol="0">
            <a:spAutoFit/>
          </a:bodyPr>
          <a:lstStyle/>
          <a:p>
            <a:r>
              <a:rPr lang="en-US" sz="1100" dirty="0" smtClean="0"/>
              <a:t>2</a:t>
            </a:r>
            <a:endParaRPr lang="en-US" sz="1100" dirty="0"/>
          </a:p>
        </p:txBody>
      </p:sp>
      <p:sp>
        <p:nvSpPr>
          <p:cNvPr id="201" name="TextBox 200"/>
          <p:cNvSpPr txBox="1"/>
          <p:nvPr/>
        </p:nvSpPr>
        <p:spPr>
          <a:xfrm>
            <a:off x="8640697" y="3233858"/>
            <a:ext cx="205092" cy="261610"/>
          </a:xfrm>
          <a:prstGeom prst="rect">
            <a:avLst/>
          </a:prstGeom>
          <a:noFill/>
        </p:spPr>
        <p:txBody>
          <a:bodyPr wrap="square" rtlCol="0">
            <a:spAutoFit/>
          </a:bodyPr>
          <a:lstStyle/>
          <a:p>
            <a:r>
              <a:rPr lang="en-US" sz="1100" dirty="0" smtClean="0"/>
              <a:t>4</a:t>
            </a:r>
            <a:endParaRPr lang="en-US" sz="1100" dirty="0"/>
          </a:p>
        </p:txBody>
      </p:sp>
      <p:sp>
        <p:nvSpPr>
          <p:cNvPr id="202" name="TextBox 201"/>
          <p:cNvSpPr txBox="1"/>
          <p:nvPr/>
        </p:nvSpPr>
        <p:spPr>
          <a:xfrm>
            <a:off x="8640697" y="2790191"/>
            <a:ext cx="205092" cy="261610"/>
          </a:xfrm>
          <a:prstGeom prst="rect">
            <a:avLst/>
          </a:prstGeom>
          <a:noFill/>
        </p:spPr>
        <p:txBody>
          <a:bodyPr wrap="square" rtlCol="0">
            <a:spAutoFit/>
          </a:bodyPr>
          <a:lstStyle/>
          <a:p>
            <a:r>
              <a:rPr lang="en-US" sz="1100" dirty="0" smtClean="0"/>
              <a:t>6</a:t>
            </a:r>
            <a:endParaRPr lang="en-US" sz="1100" dirty="0"/>
          </a:p>
        </p:txBody>
      </p:sp>
      <p:sp>
        <p:nvSpPr>
          <p:cNvPr id="203" name="TextBox 202"/>
          <p:cNvSpPr txBox="1"/>
          <p:nvPr/>
        </p:nvSpPr>
        <p:spPr>
          <a:xfrm>
            <a:off x="8640697" y="2326385"/>
            <a:ext cx="205092" cy="261610"/>
          </a:xfrm>
          <a:prstGeom prst="rect">
            <a:avLst/>
          </a:prstGeom>
          <a:noFill/>
        </p:spPr>
        <p:txBody>
          <a:bodyPr wrap="square" rtlCol="0">
            <a:spAutoFit/>
          </a:bodyPr>
          <a:lstStyle/>
          <a:p>
            <a:r>
              <a:rPr lang="en-US" sz="1100" dirty="0" smtClean="0"/>
              <a:t>8</a:t>
            </a:r>
            <a:endParaRPr lang="en-US" sz="1100" dirty="0"/>
          </a:p>
        </p:txBody>
      </p:sp>
      <p:sp>
        <p:nvSpPr>
          <p:cNvPr id="204" name="TextBox 203"/>
          <p:cNvSpPr txBox="1"/>
          <p:nvPr/>
        </p:nvSpPr>
        <p:spPr>
          <a:xfrm>
            <a:off x="8594277" y="1869875"/>
            <a:ext cx="356994" cy="261610"/>
          </a:xfrm>
          <a:prstGeom prst="rect">
            <a:avLst/>
          </a:prstGeom>
          <a:noFill/>
        </p:spPr>
        <p:txBody>
          <a:bodyPr wrap="square" rtlCol="0">
            <a:spAutoFit/>
          </a:bodyPr>
          <a:lstStyle/>
          <a:p>
            <a:r>
              <a:rPr lang="en-US" sz="1100" dirty="0" smtClean="0"/>
              <a:t>10</a:t>
            </a:r>
            <a:endParaRPr lang="en-US" sz="1100" dirty="0"/>
          </a:p>
        </p:txBody>
      </p:sp>
      <p:sp>
        <p:nvSpPr>
          <p:cNvPr id="205" name="TextBox 204"/>
          <p:cNvSpPr txBox="1"/>
          <p:nvPr/>
        </p:nvSpPr>
        <p:spPr>
          <a:xfrm>
            <a:off x="8555837" y="6434723"/>
            <a:ext cx="428120" cy="261610"/>
          </a:xfrm>
          <a:prstGeom prst="rect">
            <a:avLst/>
          </a:prstGeom>
          <a:noFill/>
        </p:spPr>
        <p:txBody>
          <a:bodyPr wrap="square" rtlCol="0">
            <a:spAutoFit/>
          </a:bodyPr>
          <a:lstStyle/>
          <a:p>
            <a:r>
              <a:rPr lang="en-US" sz="1100" dirty="0" smtClean="0"/>
              <a:t>-10</a:t>
            </a:r>
            <a:endParaRPr lang="en-US" sz="1100" dirty="0"/>
          </a:p>
        </p:txBody>
      </p:sp>
      <p:sp>
        <p:nvSpPr>
          <p:cNvPr id="206" name="TextBox 205"/>
          <p:cNvSpPr txBox="1"/>
          <p:nvPr/>
        </p:nvSpPr>
        <p:spPr>
          <a:xfrm>
            <a:off x="8591100" y="5955513"/>
            <a:ext cx="444108" cy="261610"/>
          </a:xfrm>
          <a:prstGeom prst="rect">
            <a:avLst/>
          </a:prstGeom>
          <a:noFill/>
        </p:spPr>
        <p:txBody>
          <a:bodyPr wrap="square" rtlCol="0">
            <a:spAutoFit/>
          </a:bodyPr>
          <a:lstStyle/>
          <a:p>
            <a:r>
              <a:rPr lang="en-US" sz="1100" dirty="0" smtClean="0"/>
              <a:t>-8</a:t>
            </a:r>
            <a:endParaRPr lang="en-US" sz="1100" dirty="0"/>
          </a:p>
        </p:txBody>
      </p:sp>
      <p:sp>
        <p:nvSpPr>
          <p:cNvPr id="207" name="TextBox 206"/>
          <p:cNvSpPr txBox="1"/>
          <p:nvPr/>
        </p:nvSpPr>
        <p:spPr>
          <a:xfrm>
            <a:off x="8590967" y="5519011"/>
            <a:ext cx="392079" cy="261610"/>
          </a:xfrm>
          <a:prstGeom prst="rect">
            <a:avLst/>
          </a:prstGeom>
          <a:noFill/>
        </p:spPr>
        <p:txBody>
          <a:bodyPr wrap="square" rtlCol="0">
            <a:spAutoFit/>
          </a:bodyPr>
          <a:lstStyle/>
          <a:p>
            <a:r>
              <a:rPr lang="en-US" sz="1100" dirty="0" smtClean="0"/>
              <a:t>-6</a:t>
            </a:r>
            <a:endParaRPr lang="en-US" sz="1100" dirty="0"/>
          </a:p>
        </p:txBody>
      </p:sp>
      <p:sp>
        <p:nvSpPr>
          <p:cNvPr id="208" name="TextBox 207"/>
          <p:cNvSpPr txBox="1"/>
          <p:nvPr/>
        </p:nvSpPr>
        <p:spPr>
          <a:xfrm>
            <a:off x="8595493" y="5062825"/>
            <a:ext cx="326593" cy="261610"/>
          </a:xfrm>
          <a:prstGeom prst="rect">
            <a:avLst/>
          </a:prstGeom>
          <a:noFill/>
        </p:spPr>
        <p:txBody>
          <a:bodyPr wrap="square" rtlCol="0">
            <a:spAutoFit/>
          </a:bodyPr>
          <a:lstStyle/>
          <a:p>
            <a:r>
              <a:rPr lang="en-US" sz="1100" dirty="0" smtClean="0"/>
              <a:t>-4</a:t>
            </a:r>
            <a:endParaRPr lang="en-US" sz="1100" dirty="0"/>
          </a:p>
        </p:txBody>
      </p:sp>
      <p:sp>
        <p:nvSpPr>
          <p:cNvPr id="209" name="TextBox 208"/>
          <p:cNvSpPr txBox="1"/>
          <p:nvPr/>
        </p:nvSpPr>
        <p:spPr>
          <a:xfrm>
            <a:off x="8607610" y="4605458"/>
            <a:ext cx="341851" cy="261610"/>
          </a:xfrm>
          <a:prstGeom prst="rect">
            <a:avLst/>
          </a:prstGeom>
          <a:noFill/>
        </p:spPr>
        <p:txBody>
          <a:bodyPr wrap="square" rtlCol="0">
            <a:spAutoFit/>
          </a:bodyPr>
          <a:lstStyle/>
          <a:p>
            <a:r>
              <a:rPr lang="en-US" sz="1100" dirty="0" smtClean="0"/>
              <a:t>-2</a:t>
            </a:r>
            <a:endParaRPr lang="en-US" sz="1100" dirty="0"/>
          </a:p>
        </p:txBody>
      </p:sp>
      <p:sp>
        <p:nvSpPr>
          <p:cNvPr id="179" name="TextBox 178"/>
          <p:cNvSpPr txBox="1"/>
          <p:nvPr/>
        </p:nvSpPr>
        <p:spPr>
          <a:xfrm>
            <a:off x="8633519" y="4140657"/>
            <a:ext cx="205092" cy="261610"/>
          </a:xfrm>
          <a:prstGeom prst="rect">
            <a:avLst/>
          </a:prstGeom>
          <a:noFill/>
        </p:spPr>
        <p:txBody>
          <a:bodyPr wrap="square" rtlCol="0">
            <a:spAutoFit/>
          </a:bodyPr>
          <a:lstStyle/>
          <a:p>
            <a:r>
              <a:rPr lang="en-US" sz="1100" dirty="0" smtClean="0"/>
              <a:t>0</a:t>
            </a:r>
            <a:endParaRPr lang="en-US" sz="1100" dirty="0"/>
          </a:p>
        </p:txBody>
      </p:sp>
      <p:sp>
        <p:nvSpPr>
          <p:cNvPr id="211" name="TextBox 210"/>
          <p:cNvSpPr txBox="1"/>
          <p:nvPr/>
        </p:nvSpPr>
        <p:spPr>
          <a:xfrm>
            <a:off x="9691803" y="1986660"/>
            <a:ext cx="1747103" cy="127727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100" dirty="0" smtClean="0"/>
              <a:t>Market development</a:t>
            </a:r>
          </a:p>
          <a:p>
            <a:pPr marL="285750" indent="-285750">
              <a:buFont typeface="Arial" panose="020B0604020202020204" pitchFamily="34" charset="0"/>
              <a:buChar char="•"/>
            </a:pPr>
            <a:r>
              <a:rPr lang="en-US" sz="1100" dirty="0" smtClean="0"/>
              <a:t>Market penetration</a:t>
            </a:r>
          </a:p>
          <a:p>
            <a:pPr marL="285750" indent="-285750">
              <a:buFont typeface="Arial" panose="020B0604020202020204" pitchFamily="34" charset="0"/>
              <a:buChar char="•"/>
            </a:pPr>
            <a:r>
              <a:rPr lang="en-US" sz="1100" dirty="0" smtClean="0"/>
              <a:t>Product development</a:t>
            </a:r>
          </a:p>
          <a:p>
            <a:pPr marL="285750" indent="-285750">
              <a:buFont typeface="Arial" panose="020B0604020202020204" pitchFamily="34" charset="0"/>
              <a:buChar char="•"/>
            </a:pPr>
            <a:r>
              <a:rPr lang="en-US" sz="1100" dirty="0" smtClean="0"/>
              <a:t>Forward integration</a:t>
            </a:r>
          </a:p>
          <a:p>
            <a:pPr marL="285750" indent="-285750">
              <a:buFont typeface="Arial" panose="020B0604020202020204" pitchFamily="34" charset="0"/>
              <a:buChar char="•"/>
            </a:pPr>
            <a:r>
              <a:rPr lang="en-US" sz="1100" dirty="0" smtClean="0"/>
              <a:t>Backward integration</a:t>
            </a:r>
          </a:p>
          <a:p>
            <a:pPr marL="285750" indent="-285750">
              <a:buFont typeface="Arial" panose="020B0604020202020204" pitchFamily="34" charset="0"/>
              <a:buChar char="•"/>
            </a:pPr>
            <a:r>
              <a:rPr lang="en-US" sz="1100" dirty="0" smtClean="0"/>
              <a:t>Horizontal integration</a:t>
            </a:r>
          </a:p>
          <a:p>
            <a:pPr marL="285750" indent="-285750">
              <a:buFont typeface="Arial" panose="020B0604020202020204" pitchFamily="34" charset="0"/>
              <a:buChar char="•"/>
            </a:pPr>
            <a:r>
              <a:rPr lang="en-US" sz="1100" dirty="0" smtClean="0"/>
              <a:t>Related diversification</a:t>
            </a:r>
            <a:endParaRPr lang="en-US" sz="1100" dirty="0"/>
          </a:p>
        </p:txBody>
      </p:sp>
      <p:sp>
        <p:nvSpPr>
          <p:cNvPr id="212" name="TextBox 211"/>
          <p:cNvSpPr txBox="1"/>
          <p:nvPr/>
        </p:nvSpPr>
        <p:spPr>
          <a:xfrm>
            <a:off x="9589546" y="5505820"/>
            <a:ext cx="1951616" cy="60016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100" dirty="0" smtClean="0"/>
              <a:t>Related diversification</a:t>
            </a:r>
          </a:p>
          <a:p>
            <a:pPr marL="285750" indent="-285750">
              <a:buFont typeface="Arial" panose="020B0604020202020204" pitchFamily="34" charset="0"/>
              <a:buChar char="•"/>
            </a:pPr>
            <a:r>
              <a:rPr lang="en-US" sz="1100" dirty="0" smtClean="0"/>
              <a:t>Unrelated diversification</a:t>
            </a:r>
          </a:p>
          <a:p>
            <a:pPr marL="285750" indent="-285750">
              <a:buFont typeface="Arial" panose="020B0604020202020204" pitchFamily="34" charset="0"/>
              <a:buChar char="•"/>
            </a:pPr>
            <a:r>
              <a:rPr lang="en-US" sz="1100" dirty="0" smtClean="0"/>
              <a:t>Joint ventures</a:t>
            </a:r>
            <a:endParaRPr lang="en-US" sz="1100" dirty="0"/>
          </a:p>
        </p:txBody>
      </p:sp>
      <p:sp>
        <p:nvSpPr>
          <p:cNvPr id="213" name="TextBox 212"/>
          <p:cNvSpPr txBox="1"/>
          <p:nvPr/>
        </p:nvSpPr>
        <p:spPr>
          <a:xfrm>
            <a:off x="6299970" y="1975822"/>
            <a:ext cx="1747103"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100" dirty="0" smtClean="0"/>
              <a:t>Market development</a:t>
            </a:r>
          </a:p>
          <a:p>
            <a:pPr marL="285750" indent="-285750">
              <a:buFont typeface="Arial" panose="020B0604020202020204" pitchFamily="34" charset="0"/>
              <a:buChar char="•"/>
            </a:pPr>
            <a:r>
              <a:rPr lang="en-US" sz="1100" dirty="0" smtClean="0"/>
              <a:t>Market penetration</a:t>
            </a:r>
          </a:p>
          <a:p>
            <a:pPr marL="285750" indent="-285750">
              <a:buFont typeface="Arial" panose="020B0604020202020204" pitchFamily="34" charset="0"/>
              <a:buChar char="•"/>
            </a:pPr>
            <a:r>
              <a:rPr lang="en-US" sz="1100" dirty="0" smtClean="0"/>
              <a:t>Product Development</a:t>
            </a:r>
          </a:p>
          <a:p>
            <a:pPr marL="285750" indent="-285750">
              <a:buFont typeface="Arial" panose="020B0604020202020204" pitchFamily="34" charset="0"/>
              <a:buChar char="•"/>
            </a:pPr>
            <a:r>
              <a:rPr lang="en-US" sz="1100" dirty="0" smtClean="0"/>
              <a:t>Horizontal integration</a:t>
            </a:r>
          </a:p>
          <a:p>
            <a:pPr marL="285750" indent="-285750">
              <a:buFont typeface="Arial" panose="020B0604020202020204" pitchFamily="34" charset="0"/>
              <a:buChar char="•"/>
            </a:pPr>
            <a:r>
              <a:rPr lang="en-US" sz="1100" dirty="0" smtClean="0"/>
              <a:t>Divestiture</a:t>
            </a:r>
          </a:p>
          <a:p>
            <a:pPr marL="285750" indent="-285750">
              <a:buFont typeface="Arial" panose="020B0604020202020204" pitchFamily="34" charset="0"/>
              <a:buChar char="•"/>
            </a:pPr>
            <a:r>
              <a:rPr lang="en-US" sz="1100" dirty="0" smtClean="0"/>
              <a:t>Liquidation</a:t>
            </a:r>
            <a:endParaRPr lang="en-US" sz="1100" dirty="0"/>
          </a:p>
        </p:txBody>
      </p:sp>
      <p:sp>
        <p:nvSpPr>
          <p:cNvPr id="214" name="TextBox 213"/>
          <p:cNvSpPr txBox="1"/>
          <p:nvPr/>
        </p:nvSpPr>
        <p:spPr>
          <a:xfrm>
            <a:off x="6269711" y="5465614"/>
            <a:ext cx="2017866" cy="93871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100" dirty="0" smtClean="0"/>
              <a:t>Retrenchment</a:t>
            </a:r>
          </a:p>
          <a:p>
            <a:pPr marL="285750" indent="-285750">
              <a:buFont typeface="Arial" panose="020B0604020202020204" pitchFamily="34" charset="0"/>
              <a:buChar char="•"/>
            </a:pPr>
            <a:r>
              <a:rPr lang="en-US" sz="1100" dirty="0" smtClean="0"/>
              <a:t>Related diversification</a:t>
            </a:r>
          </a:p>
          <a:p>
            <a:pPr marL="285750" indent="-285750">
              <a:buFont typeface="Arial" panose="020B0604020202020204" pitchFamily="34" charset="0"/>
              <a:buChar char="•"/>
            </a:pPr>
            <a:r>
              <a:rPr lang="en-US" sz="1100" dirty="0" smtClean="0"/>
              <a:t>Unrelated diversification</a:t>
            </a:r>
          </a:p>
          <a:p>
            <a:pPr marL="285750" indent="-285750">
              <a:buFont typeface="Arial" panose="020B0604020202020204" pitchFamily="34" charset="0"/>
              <a:buChar char="•"/>
            </a:pPr>
            <a:r>
              <a:rPr lang="en-US" sz="1100" dirty="0" smtClean="0"/>
              <a:t>Divestiture</a:t>
            </a:r>
          </a:p>
          <a:p>
            <a:pPr marL="285750" indent="-285750">
              <a:buFont typeface="Arial" panose="020B0604020202020204" pitchFamily="34" charset="0"/>
              <a:buChar char="•"/>
            </a:pPr>
            <a:r>
              <a:rPr lang="en-US" sz="1100" dirty="0" smtClean="0"/>
              <a:t>Liquidation</a:t>
            </a:r>
            <a:endParaRPr lang="en-US" sz="1100" dirty="0"/>
          </a:p>
        </p:txBody>
      </p:sp>
      <p:sp>
        <p:nvSpPr>
          <p:cNvPr id="215" name="TextBox 214"/>
          <p:cNvSpPr txBox="1"/>
          <p:nvPr/>
        </p:nvSpPr>
        <p:spPr>
          <a:xfrm>
            <a:off x="669130" y="2491441"/>
            <a:ext cx="3173639" cy="738664"/>
          </a:xfrm>
          <a:prstGeom prst="rect">
            <a:avLst/>
          </a:prstGeom>
          <a:noFill/>
        </p:spPr>
        <p:txBody>
          <a:bodyPr wrap="square" rtlCol="0">
            <a:spAutoFit/>
          </a:bodyPr>
          <a:lstStyle/>
          <a:p>
            <a:pPr marL="285750" indent="-285750" algn="justLow">
              <a:buFont typeface="Arial" panose="020B0604020202020204" pitchFamily="34" charset="0"/>
              <a:buChar char="•"/>
            </a:pPr>
            <a:r>
              <a:rPr lang="en-US" sz="1400" dirty="0" smtClean="0"/>
              <a:t>Develop doctor-patient </a:t>
            </a:r>
            <a:r>
              <a:rPr lang="en-US" sz="1400" dirty="0" smtClean="0"/>
              <a:t>application with access more than 60 PMS in two version of android and iOS</a:t>
            </a:r>
            <a:endParaRPr lang="en-US" sz="1400" dirty="0"/>
          </a:p>
        </p:txBody>
      </p:sp>
      <p:sp>
        <p:nvSpPr>
          <p:cNvPr id="216" name="TextBox 215"/>
          <p:cNvSpPr txBox="1"/>
          <p:nvPr/>
        </p:nvSpPr>
        <p:spPr>
          <a:xfrm>
            <a:off x="659404" y="3686935"/>
            <a:ext cx="3173639" cy="738664"/>
          </a:xfrm>
          <a:prstGeom prst="rect">
            <a:avLst/>
          </a:prstGeom>
          <a:noFill/>
        </p:spPr>
        <p:txBody>
          <a:bodyPr wrap="square" rtlCol="0">
            <a:spAutoFit/>
          </a:bodyPr>
          <a:lstStyle/>
          <a:p>
            <a:pPr marL="285750" indent="-285750" algn="justLow">
              <a:buFont typeface="Arial" panose="020B0604020202020204" pitchFamily="34" charset="0"/>
              <a:buChar char="•"/>
            </a:pPr>
            <a:r>
              <a:rPr lang="en-US" sz="1400" dirty="0" smtClean="0"/>
              <a:t>Scale &amp; develop </a:t>
            </a:r>
            <a:r>
              <a:rPr lang="en-US" sz="1400" dirty="0" smtClean="0"/>
              <a:t>doctor-patient feature in order to customize the service for doctors and patients</a:t>
            </a:r>
            <a:endParaRPr lang="en-US" sz="1400" dirty="0"/>
          </a:p>
        </p:txBody>
      </p:sp>
      <p:sp>
        <p:nvSpPr>
          <p:cNvPr id="217" name="TextBox 216"/>
          <p:cNvSpPr txBox="1"/>
          <p:nvPr/>
        </p:nvSpPr>
        <p:spPr>
          <a:xfrm>
            <a:off x="669130" y="4901319"/>
            <a:ext cx="3173639" cy="523220"/>
          </a:xfrm>
          <a:prstGeom prst="rect">
            <a:avLst/>
          </a:prstGeom>
          <a:noFill/>
        </p:spPr>
        <p:txBody>
          <a:bodyPr wrap="square" rtlCol="0">
            <a:spAutoFit/>
          </a:bodyPr>
          <a:lstStyle/>
          <a:p>
            <a:pPr marL="285750" indent="-285750" algn="justLow">
              <a:buFont typeface="Arial" panose="020B0604020202020204" pitchFamily="34" charset="0"/>
              <a:buChar char="•"/>
            </a:pPr>
            <a:r>
              <a:rPr lang="en-US" sz="1400" dirty="0" smtClean="0"/>
              <a:t>Attending dental conferences in USA and Canada</a:t>
            </a:r>
            <a:endParaRPr lang="en-US" sz="1400" dirty="0"/>
          </a:p>
        </p:txBody>
      </p:sp>
      <p:sp>
        <p:nvSpPr>
          <p:cNvPr id="218" name="TextBox 217"/>
          <p:cNvSpPr txBox="1"/>
          <p:nvPr/>
        </p:nvSpPr>
        <p:spPr>
          <a:xfrm>
            <a:off x="649810" y="5889578"/>
            <a:ext cx="3173639" cy="523220"/>
          </a:xfrm>
          <a:prstGeom prst="rect">
            <a:avLst/>
          </a:prstGeom>
          <a:noFill/>
        </p:spPr>
        <p:txBody>
          <a:bodyPr wrap="square" rtlCol="0">
            <a:spAutoFit/>
          </a:bodyPr>
          <a:lstStyle/>
          <a:p>
            <a:pPr marL="285750" indent="-285750" algn="justLow">
              <a:buFont typeface="Arial" panose="020B0604020202020204" pitchFamily="34" charset="0"/>
              <a:buChar char="•"/>
            </a:pPr>
            <a:r>
              <a:rPr lang="en-US" sz="1400" dirty="0" smtClean="0"/>
              <a:t>Establish partnership with </a:t>
            </a:r>
            <a:r>
              <a:rPr lang="en-US" sz="1400" dirty="0" smtClean="0"/>
              <a:t>PMSs </a:t>
            </a:r>
            <a:r>
              <a:rPr lang="en-US" sz="1400" dirty="0" smtClean="0"/>
              <a:t>and other channel managers</a:t>
            </a:r>
            <a:endParaRPr lang="en-US" sz="1400" dirty="0"/>
          </a:p>
        </p:txBody>
      </p:sp>
      <p:sp>
        <p:nvSpPr>
          <p:cNvPr id="220" name="TextBox 219"/>
          <p:cNvSpPr txBox="1"/>
          <p:nvPr/>
        </p:nvSpPr>
        <p:spPr>
          <a:xfrm>
            <a:off x="712575" y="1902255"/>
            <a:ext cx="3173639" cy="400110"/>
          </a:xfrm>
          <a:prstGeom prst="rect">
            <a:avLst/>
          </a:prstGeom>
          <a:noFill/>
        </p:spPr>
        <p:txBody>
          <a:bodyPr wrap="square" rtlCol="0">
            <a:spAutoFit/>
          </a:bodyPr>
          <a:lstStyle/>
          <a:p>
            <a:pPr algn="ctr"/>
            <a:r>
              <a:rPr lang="en-US" sz="2000" b="1" dirty="0" smtClean="0"/>
              <a:t>Strategies</a:t>
            </a:r>
            <a:endParaRPr lang="en-US" sz="2000" b="1" dirty="0"/>
          </a:p>
        </p:txBody>
      </p:sp>
      <p:sp>
        <p:nvSpPr>
          <p:cNvPr id="221" name="TextBox 220"/>
          <p:cNvSpPr txBox="1"/>
          <p:nvPr/>
        </p:nvSpPr>
        <p:spPr>
          <a:xfrm>
            <a:off x="4160454" y="2667989"/>
            <a:ext cx="1723540" cy="400110"/>
          </a:xfrm>
          <a:prstGeom prst="rect">
            <a:avLst/>
          </a:prstGeom>
          <a:noFill/>
        </p:spPr>
        <p:txBody>
          <a:bodyPr wrap="square" rtlCol="0">
            <a:spAutoFit/>
          </a:bodyPr>
          <a:lstStyle/>
          <a:p>
            <a:pPr algn="ctr"/>
            <a:r>
              <a:rPr lang="en-US" sz="2000" b="1" dirty="0" smtClean="0">
                <a:solidFill>
                  <a:srgbClr val="00B050"/>
                </a:solidFill>
              </a:rPr>
              <a:t>2.578</a:t>
            </a:r>
            <a:endParaRPr lang="en-US" sz="2000" b="1" dirty="0">
              <a:solidFill>
                <a:srgbClr val="00B050"/>
              </a:solidFill>
            </a:endParaRPr>
          </a:p>
        </p:txBody>
      </p:sp>
      <p:sp>
        <p:nvSpPr>
          <p:cNvPr id="222" name="TextBox 221"/>
          <p:cNvSpPr txBox="1"/>
          <p:nvPr/>
        </p:nvSpPr>
        <p:spPr>
          <a:xfrm>
            <a:off x="4173299" y="2054171"/>
            <a:ext cx="1723540" cy="400110"/>
          </a:xfrm>
          <a:prstGeom prst="rect">
            <a:avLst/>
          </a:prstGeom>
          <a:noFill/>
        </p:spPr>
        <p:txBody>
          <a:bodyPr wrap="square" rtlCol="0">
            <a:spAutoFit/>
          </a:bodyPr>
          <a:lstStyle/>
          <a:p>
            <a:pPr algn="ctr"/>
            <a:r>
              <a:rPr lang="en-US" sz="2000" b="1" dirty="0" smtClean="0"/>
              <a:t>Score</a:t>
            </a:r>
            <a:endParaRPr lang="en-US" sz="2000" b="1" dirty="0"/>
          </a:p>
        </p:txBody>
      </p:sp>
      <p:sp>
        <p:nvSpPr>
          <p:cNvPr id="223" name="TextBox 222"/>
          <p:cNvSpPr txBox="1"/>
          <p:nvPr/>
        </p:nvSpPr>
        <p:spPr>
          <a:xfrm>
            <a:off x="4173299" y="3721560"/>
            <a:ext cx="1723540" cy="400110"/>
          </a:xfrm>
          <a:prstGeom prst="rect">
            <a:avLst/>
          </a:prstGeom>
          <a:noFill/>
        </p:spPr>
        <p:txBody>
          <a:bodyPr wrap="square" rtlCol="0">
            <a:spAutoFit/>
          </a:bodyPr>
          <a:lstStyle/>
          <a:p>
            <a:pPr algn="ctr"/>
            <a:r>
              <a:rPr lang="en-US" sz="2000" b="1" dirty="0" smtClean="0">
                <a:solidFill>
                  <a:srgbClr val="92D050"/>
                </a:solidFill>
              </a:rPr>
              <a:t>2.341</a:t>
            </a:r>
            <a:endParaRPr lang="en-US" sz="2000" b="1" dirty="0">
              <a:solidFill>
                <a:srgbClr val="92D050"/>
              </a:solidFill>
            </a:endParaRPr>
          </a:p>
        </p:txBody>
      </p:sp>
      <p:sp>
        <p:nvSpPr>
          <p:cNvPr id="224" name="TextBox 223"/>
          <p:cNvSpPr txBox="1"/>
          <p:nvPr/>
        </p:nvSpPr>
        <p:spPr>
          <a:xfrm>
            <a:off x="4163839" y="4771293"/>
            <a:ext cx="1723540" cy="400110"/>
          </a:xfrm>
          <a:prstGeom prst="rect">
            <a:avLst/>
          </a:prstGeom>
          <a:noFill/>
        </p:spPr>
        <p:txBody>
          <a:bodyPr wrap="square" rtlCol="0">
            <a:spAutoFit/>
          </a:bodyPr>
          <a:lstStyle/>
          <a:p>
            <a:pPr algn="ctr"/>
            <a:r>
              <a:rPr lang="en-US" sz="2000" b="1" dirty="0" smtClean="0">
                <a:solidFill>
                  <a:schemeClr val="accent6">
                    <a:lumMod val="60000"/>
                    <a:lumOff val="40000"/>
                  </a:schemeClr>
                </a:solidFill>
              </a:rPr>
              <a:t>2.129</a:t>
            </a:r>
            <a:endParaRPr lang="en-US" sz="2000" b="1" dirty="0">
              <a:solidFill>
                <a:schemeClr val="accent6">
                  <a:lumMod val="60000"/>
                  <a:lumOff val="40000"/>
                </a:schemeClr>
              </a:solidFill>
            </a:endParaRPr>
          </a:p>
        </p:txBody>
      </p:sp>
      <p:sp>
        <p:nvSpPr>
          <p:cNvPr id="225" name="TextBox 224"/>
          <p:cNvSpPr txBox="1"/>
          <p:nvPr/>
        </p:nvSpPr>
        <p:spPr>
          <a:xfrm>
            <a:off x="4173299" y="5879674"/>
            <a:ext cx="1723540" cy="400110"/>
          </a:xfrm>
          <a:prstGeom prst="rect">
            <a:avLst/>
          </a:prstGeom>
          <a:noFill/>
        </p:spPr>
        <p:txBody>
          <a:bodyPr wrap="square" rtlCol="0">
            <a:spAutoFit/>
          </a:bodyPr>
          <a:lstStyle/>
          <a:p>
            <a:pPr algn="ctr"/>
            <a:r>
              <a:rPr lang="en-US" sz="2000" b="1" dirty="0" smtClean="0">
                <a:solidFill>
                  <a:schemeClr val="accent6">
                    <a:lumMod val="40000"/>
                    <a:lumOff val="60000"/>
                  </a:schemeClr>
                </a:solidFill>
              </a:rPr>
              <a:t>2.084</a:t>
            </a:r>
            <a:endParaRPr lang="en-US" sz="2000" b="1" dirty="0">
              <a:solidFill>
                <a:schemeClr val="accent6">
                  <a:lumMod val="40000"/>
                  <a:lumOff val="60000"/>
                </a:schemeClr>
              </a:solidFill>
            </a:endParaRPr>
          </a:p>
        </p:txBody>
      </p:sp>
    </p:spTree>
    <p:extLst>
      <p:ext uri="{BB962C8B-B14F-4D97-AF65-F5344CB8AC3E}">
        <p14:creationId xmlns:p14="http://schemas.microsoft.com/office/powerpoint/2010/main" val="872854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467061" y="1161602"/>
            <a:ext cx="3247812"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Business Strategy – Competitors</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tx2">
                <a:lumMod val="7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0" name="Rectangle 289"/>
          <p:cNvSpPr/>
          <p:nvPr/>
        </p:nvSpPr>
        <p:spPr>
          <a:xfrm>
            <a:off x="334684" y="6207453"/>
            <a:ext cx="1267463" cy="369332"/>
          </a:xfrm>
          <a:prstGeom prst="rect">
            <a:avLst/>
          </a:prstGeom>
        </p:spPr>
        <p:txBody>
          <a:bodyPr wrap="none">
            <a:spAutoFit/>
          </a:bodyPr>
          <a:lstStyle/>
          <a:p>
            <a:pPr algn="ctr"/>
            <a:r>
              <a:rPr lang="en-US" b="1" dirty="0"/>
              <a:t>BLUETEETH</a:t>
            </a:r>
          </a:p>
        </p:txBody>
      </p:sp>
      <p:grpSp>
        <p:nvGrpSpPr>
          <p:cNvPr id="172" name="Group 171"/>
          <p:cNvGrpSpPr/>
          <p:nvPr/>
        </p:nvGrpSpPr>
        <p:grpSpPr>
          <a:xfrm>
            <a:off x="5742614" y="1976703"/>
            <a:ext cx="5496634" cy="3872237"/>
            <a:chOff x="6157493" y="2508243"/>
            <a:chExt cx="4620544" cy="3255054"/>
          </a:xfrm>
        </p:grpSpPr>
        <p:grpSp>
          <p:nvGrpSpPr>
            <p:cNvPr id="116" name="Group 115"/>
            <p:cNvGrpSpPr/>
            <p:nvPr/>
          </p:nvGrpSpPr>
          <p:grpSpPr>
            <a:xfrm>
              <a:off x="6157493" y="2508243"/>
              <a:ext cx="4620544" cy="3255054"/>
              <a:chOff x="3357262" y="660037"/>
              <a:chExt cx="11191247" cy="7883944"/>
            </a:xfrm>
          </p:grpSpPr>
          <p:grpSp>
            <p:nvGrpSpPr>
              <p:cNvPr id="117" name="Group 116"/>
              <p:cNvGrpSpPr/>
              <p:nvPr/>
            </p:nvGrpSpPr>
            <p:grpSpPr>
              <a:xfrm>
                <a:off x="4997649" y="1159767"/>
                <a:ext cx="7368210" cy="6816259"/>
                <a:chOff x="4997649" y="1159767"/>
                <a:chExt cx="7368210" cy="6816259"/>
              </a:xfrm>
            </p:grpSpPr>
            <p:grpSp>
              <p:nvGrpSpPr>
                <p:cNvPr id="268" name="Group 267"/>
                <p:cNvGrpSpPr/>
                <p:nvPr/>
              </p:nvGrpSpPr>
              <p:grpSpPr>
                <a:xfrm>
                  <a:off x="5533292" y="1570892"/>
                  <a:ext cx="6283569" cy="5978769"/>
                  <a:chOff x="4853354" y="1852247"/>
                  <a:chExt cx="6283569" cy="5978769"/>
                </a:xfrm>
              </p:grpSpPr>
              <p:sp>
                <p:nvSpPr>
                  <p:cNvPr id="278" name="Octagon 277"/>
                  <p:cNvSpPr/>
                  <p:nvPr/>
                </p:nvSpPr>
                <p:spPr>
                  <a:xfrm>
                    <a:off x="4853354" y="1852247"/>
                    <a:ext cx="6283569" cy="5978769"/>
                  </a:xfrm>
                  <a:prstGeom prst="oct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ctagon 278"/>
                  <p:cNvSpPr/>
                  <p:nvPr/>
                </p:nvSpPr>
                <p:spPr>
                  <a:xfrm>
                    <a:off x="5259937" y="2239107"/>
                    <a:ext cx="5470402" cy="5205047"/>
                  </a:xfrm>
                  <a:prstGeom prst="oct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ctagon 279"/>
                  <p:cNvSpPr/>
                  <p:nvPr/>
                </p:nvSpPr>
                <p:spPr>
                  <a:xfrm>
                    <a:off x="5588275" y="2621280"/>
                    <a:ext cx="4760727" cy="4529796"/>
                  </a:xfrm>
                  <a:prstGeom prst="oct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ctagon 280"/>
                  <p:cNvSpPr/>
                  <p:nvPr/>
                </p:nvSpPr>
                <p:spPr>
                  <a:xfrm>
                    <a:off x="5965429" y="3007360"/>
                    <a:ext cx="4045303" cy="3849075"/>
                  </a:xfrm>
                  <a:prstGeom prst="oct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ctagon 281"/>
                  <p:cNvSpPr/>
                  <p:nvPr/>
                </p:nvSpPr>
                <p:spPr>
                  <a:xfrm>
                    <a:off x="6295252" y="3352800"/>
                    <a:ext cx="3383268" cy="3219154"/>
                  </a:xfrm>
                  <a:prstGeom prst="oct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Octagon 282"/>
                  <p:cNvSpPr/>
                  <p:nvPr/>
                </p:nvSpPr>
                <p:spPr>
                  <a:xfrm>
                    <a:off x="6699822" y="3749039"/>
                    <a:ext cx="2596578" cy="2470624"/>
                  </a:xfrm>
                  <a:prstGeom prst="oct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ctagon 283"/>
                  <p:cNvSpPr/>
                  <p:nvPr/>
                </p:nvSpPr>
                <p:spPr>
                  <a:xfrm>
                    <a:off x="7073362" y="4119879"/>
                    <a:ext cx="1887758" cy="1796188"/>
                  </a:xfrm>
                  <a:prstGeom prst="oct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ctagon 284"/>
                  <p:cNvSpPr/>
                  <p:nvPr/>
                </p:nvSpPr>
                <p:spPr>
                  <a:xfrm>
                    <a:off x="7415336" y="4447538"/>
                    <a:ext cx="1209280" cy="1150621"/>
                  </a:xfrm>
                  <a:prstGeom prst="oct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ctagon 285"/>
                  <p:cNvSpPr/>
                  <p:nvPr/>
                </p:nvSpPr>
                <p:spPr>
                  <a:xfrm>
                    <a:off x="7720136" y="4711698"/>
                    <a:ext cx="631384" cy="600757"/>
                  </a:xfrm>
                  <a:prstGeom prst="oct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9" name="Straight Connector 268"/>
                <p:cNvCxnSpPr>
                  <a:stCxn id="277" idx="0"/>
                </p:cNvCxnSpPr>
                <p:nvPr/>
              </p:nvCxnSpPr>
              <p:spPr>
                <a:xfrm flipH="1" flipV="1">
                  <a:off x="7089141" y="1159767"/>
                  <a:ext cx="1619005" cy="352582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77" idx="2"/>
                </p:cNvCxnSpPr>
                <p:nvPr/>
              </p:nvCxnSpPr>
              <p:spPr>
                <a:xfrm flipH="1" flipV="1">
                  <a:off x="5044439" y="3079065"/>
                  <a:ext cx="3608172" cy="1659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77" idx="2"/>
                </p:cNvCxnSpPr>
                <p:nvPr/>
              </p:nvCxnSpPr>
              <p:spPr>
                <a:xfrm flipH="1">
                  <a:off x="4997649" y="4738341"/>
                  <a:ext cx="3654962" cy="1219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77" idx="4"/>
                </p:cNvCxnSpPr>
                <p:nvPr/>
              </p:nvCxnSpPr>
              <p:spPr>
                <a:xfrm flipH="1">
                  <a:off x="7054485" y="4791093"/>
                  <a:ext cx="1653661" cy="31849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77" idx="4"/>
                </p:cNvCxnSpPr>
                <p:nvPr/>
              </p:nvCxnSpPr>
              <p:spPr>
                <a:xfrm>
                  <a:off x="8708146" y="4791093"/>
                  <a:ext cx="1543571" cy="31849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77" idx="6"/>
                </p:cNvCxnSpPr>
                <p:nvPr/>
              </p:nvCxnSpPr>
              <p:spPr>
                <a:xfrm>
                  <a:off x="8763681" y="4738341"/>
                  <a:ext cx="3573030" cy="12494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77" idx="6"/>
                </p:cNvCxnSpPr>
                <p:nvPr/>
              </p:nvCxnSpPr>
              <p:spPr>
                <a:xfrm flipV="1">
                  <a:off x="8763681" y="3079065"/>
                  <a:ext cx="3602178" cy="16592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77" idx="0"/>
                </p:cNvCxnSpPr>
                <p:nvPr/>
              </p:nvCxnSpPr>
              <p:spPr>
                <a:xfrm flipV="1">
                  <a:off x="8708146" y="1159767"/>
                  <a:ext cx="1578227" cy="352582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7" name="Oval 276"/>
                <p:cNvSpPr/>
                <p:nvPr/>
              </p:nvSpPr>
              <p:spPr>
                <a:xfrm>
                  <a:off x="8652611" y="4685588"/>
                  <a:ext cx="111070" cy="105505"/>
                </a:xfrm>
                <a:prstGeom prst="ellips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6388249" y="688140"/>
                <a:ext cx="1091603" cy="538510"/>
              </a:xfrm>
              <a:prstGeom prst="rect">
                <a:avLst/>
              </a:prstGeom>
            </p:spPr>
            <p:txBody>
              <a:bodyPr wrap="none">
                <a:spAutoFit/>
              </a:bodyPr>
              <a:lstStyle/>
              <a:p>
                <a:r>
                  <a:rPr lang="en-US" sz="1400" b="1" dirty="0" smtClean="0">
                    <a:solidFill>
                      <a:srgbClr val="33475B"/>
                    </a:solidFill>
                    <a:latin typeface="Avenir"/>
                    <a:ea typeface="Avenir"/>
                    <a:cs typeface="IRANSans(FaNum)" panose="02040503050201020203"/>
                  </a:rPr>
                  <a:t>Price</a:t>
                </a:r>
                <a:endParaRPr lang="en-US" sz="1400" b="1" dirty="0">
                  <a:cs typeface="IRANSans(FaNum)" panose="02040503050201020203"/>
                </a:endParaRPr>
              </a:p>
            </p:txBody>
          </p:sp>
          <p:sp>
            <p:nvSpPr>
              <p:cNvPr id="119" name="Rectangle 118"/>
              <p:cNvSpPr/>
              <p:nvPr/>
            </p:nvSpPr>
            <p:spPr>
              <a:xfrm>
                <a:off x="10094291" y="660037"/>
                <a:ext cx="1624501" cy="538510"/>
              </a:xfrm>
              <a:prstGeom prst="rect">
                <a:avLst/>
              </a:prstGeom>
            </p:spPr>
            <p:txBody>
              <a:bodyPr wrap="none">
                <a:spAutoFit/>
              </a:bodyPr>
              <a:lstStyle/>
              <a:p>
                <a:r>
                  <a:rPr lang="en-US" sz="1400" b="1" dirty="0" smtClean="0">
                    <a:solidFill>
                      <a:srgbClr val="33475B"/>
                    </a:solidFill>
                    <a:latin typeface="Avenir"/>
                    <a:cs typeface="IRANSans(FaNum)" panose="02040503050201020203"/>
                  </a:rPr>
                  <a:t>Location</a:t>
                </a:r>
                <a:endParaRPr lang="en-US" sz="1400" b="1" dirty="0">
                  <a:cs typeface="IRANSans(FaNum)" panose="02040503050201020203"/>
                </a:endParaRPr>
              </a:p>
            </p:txBody>
          </p:sp>
          <p:sp>
            <p:nvSpPr>
              <p:cNvPr id="121" name="Rectangle 120"/>
              <p:cNvSpPr/>
              <p:nvPr/>
            </p:nvSpPr>
            <p:spPr>
              <a:xfrm>
                <a:off x="12336710" y="2767478"/>
                <a:ext cx="1523531" cy="538510"/>
              </a:xfrm>
              <a:prstGeom prst="rect">
                <a:avLst/>
              </a:prstGeom>
            </p:spPr>
            <p:txBody>
              <a:bodyPr wrap="none">
                <a:spAutoFit/>
              </a:bodyPr>
              <a:lstStyle/>
              <a:p>
                <a:r>
                  <a:rPr lang="en-US" sz="1400" b="1" dirty="0" smtClean="0">
                    <a:solidFill>
                      <a:srgbClr val="33475B"/>
                    </a:solidFill>
                    <a:latin typeface="Avenir"/>
                    <a:cs typeface="IRANSans(FaNum)" panose="02040503050201020203"/>
                  </a:rPr>
                  <a:t>Support</a:t>
                </a:r>
                <a:endParaRPr lang="en-US" sz="1400" b="1" dirty="0">
                  <a:cs typeface="IRANSans(FaNum)" panose="02040503050201020203"/>
                </a:endParaRPr>
              </a:p>
            </p:txBody>
          </p:sp>
          <p:sp>
            <p:nvSpPr>
              <p:cNvPr id="122" name="Rectangle 121"/>
              <p:cNvSpPr/>
              <p:nvPr/>
            </p:nvSpPr>
            <p:spPr>
              <a:xfrm>
                <a:off x="12392248" y="5833884"/>
                <a:ext cx="2156261" cy="1267272"/>
              </a:xfrm>
              <a:prstGeom prst="rect">
                <a:avLst/>
              </a:prstGeom>
            </p:spPr>
            <p:txBody>
              <a:bodyPr wrap="square">
                <a:spAutoFit/>
              </a:bodyPr>
              <a:lstStyle/>
              <a:p>
                <a:r>
                  <a:rPr lang="en-US" sz="1400" b="1" dirty="0" smtClean="0">
                    <a:solidFill>
                      <a:srgbClr val="33475B"/>
                    </a:solidFill>
                    <a:latin typeface="Avenir"/>
                    <a:ea typeface="Avenir"/>
                    <a:cs typeface="IRANSans(FaNum)" panose="02040503050201020203"/>
                  </a:rPr>
                  <a:t>Sales channel</a:t>
                </a:r>
                <a:endParaRPr lang="en-US" sz="1400" b="1" dirty="0">
                  <a:cs typeface="IRANSans(FaNum)" panose="02040503050201020203"/>
                </a:endParaRPr>
              </a:p>
            </p:txBody>
          </p:sp>
          <p:sp>
            <p:nvSpPr>
              <p:cNvPr id="123" name="Rectangle 122"/>
              <p:cNvSpPr/>
              <p:nvPr/>
            </p:nvSpPr>
            <p:spPr>
              <a:xfrm>
                <a:off x="9976339" y="8000024"/>
                <a:ext cx="1383294" cy="538510"/>
              </a:xfrm>
              <a:prstGeom prst="rect">
                <a:avLst/>
              </a:prstGeom>
            </p:spPr>
            <p:txBody>
              <a:bodyPr wrap="none">
                <a:spAutoFit/>
              </a:bodyPr>
              <a:lstStyle/>
              <a:p>
                <a:r>
                  <a:rPr lang="en-US" sz="1400" b="1" dirty="0" smtClean="0">
                    <a:solidFill>
                      <a:srgbClr val="33475B"/>
                    </a:solidFill>
                    <a:latin typeface="Avenir"/>
                    <a:ea typeface="Avenir"/>
                    <a:cs typeface="IRANSans(FaNum)" panose="02040503050201020203"/>
                  </a:rPr>
                  <a:t>Quality</a:t>
                </a:r>
                <a:endParaRPr lang="en-US" sz="1400" b="1" dirty="0">
                  <a:cs typeface="IRANSans(FaNum)" panose="02040503050201020203"/>
                </a:endParaRPr>
              </a:p>
            </p:txBody>
          </p:sp>
          <p:sp>
            <p:nvSpPr>
              <p:cNvPr id="124" name="Rectangle 123"/>
              <p:cNvSpPr/>
              <p:nvPr/>
            </p:nvSpPr>
            <p:spPr>
              <a:xfrm>
                <a:off x="6444407" y="8005471"/>
                <a:ext cx="2266786" cy="538510"/>
              </a:xfrm>
              <a:prstGeom prst="rect">
                <a:avLst/>
              </a:prstGeom>
            </p:spPr>
            <p:txBody>
              <a:bodyPr wrap="none">
                <a:spAutoFit/>
              </a:bodyPr>
              <a:lstStyle/>
              <a:p>
                <a:r>
                  <a:rPr lang="en-US" sz="1400" b="1" dirty="0" smtClean="0">
                    <a:solidFill>
                      <a:srgbClr val="33475B"/>
                    </a:solidFill>
                    <a:latin typeface="Avenir"/>
                    <a:ea typeface="Avenir"/>
                    <a:cs typeface="IRANSans(FaNum)" panose="02040503050201020203"/>
                  </a:rPr>
                  <a:t>Functionality</a:t>
                </a:r>
                <a:endParaRPr lang="en-US" sz="1400" b="1" dirty="0">
                  <a:cs typeface="IRANSans(FaNum)" panose="02040503050201020203"/>
                </a:endParaRPr>
              </a:p>
            </p:txBody>
          </p:sp>
          <p:sp>
            <p:nvSpPr>
              <p:cNvPr id="125" name="Rectangle 124"/>
              <p:cNvSpPr/>
              <p:nvPr/>
            </p:nvSpPr>
            <p:spPr>
              <a:xfrm>
                <a:off x="3357262" y="5938308"/>
                <a:ext cx="1747909" cy="538510"/>
              </a:xfrm>
              <a:prstGeom prst="rect">
                <a:avLst/>
              </a:prstGeom>
            </p:spPr>
            <p:txBody>
              <a:bodyPr wrap="none">
                <a:spAutoFit/>
              </a:bodyPr>
              <a:lstStyle/>
              <a:p>
                <a:r>
                  <a:rPr lang="en-US" sz="1400" b="1" dirty="0" smtClean="0">
                    <a:solidFill>
                      <a:srgbClr val="33475B"/>
                    </a:solidFill>
                    <a:latin typeface="Avenir"/>
                    <a:ea typeface="Avenir"/>
                    <a:cs typeface="IRANSans(FaNum)" panose="02040503050201020203"/>
                  </a:rPr>
                  <a:t>Solutions</a:t>
                </a:r>
                <a:endParaRPr lang="en-US" sz="1400" b="1" dirty="0">
                  <a:cs typeface="IRANSans(FaNum)" panose="02040503050201020203"/>
                </a:endParaRPr>
              </a:p>
            </p:txBody>
          </p:sp>
          <p:sp>
            <p:nvSpPr>
              <p:cNvPr id="126" name="Rectangle 125"/>
              <p:cNvSpPr/>
              <p:nvPr/>
            </p:nvSpPr>
            <p:spPr>
              <a:xfrm>
                <a:off x="3563463" y="2704980"/>
                <a:ext cx="1627308" cy="538510"/>
              </a:xfrm>
              <a:prstGeom prst="rect">
                <a:avLst/>
              </a:prstGeom>
            </p:spPr>
            <p:txBody>
              <a:bodyPr wrap="none">
                <a:spAutoFit/>
              </a:bodyPr>
              <a:lstStyle/>
              <a:p>
                <a:r>
                  <a:rPr lang="en-US" sz="1400" b="1" dirty="0" smtClean="0">
                    <a:solidFill>
                      <a:srgbClr val="33475B"/>
                    </a:solidFill>
                    <a:latin typeface="Avenir"/>
                    <a:ea typeface="Avenir"/>
                    <a:cs typeface="IRANSans(FaNum)" panose="02040503050201020203"/>
                  </a:rPr>
                  <a:t>Features</a:t>
                </a:r>
                <a:endParaRPr lang="en-US" sz="1400" b="1" dirty="0">
                  <a:cs typeface="IRANSans(FaNum)" panose="02040503050201020203"/>
                </a:endParaRPr>
              </a:p>
            </p:txBody>
          </p:sp>
          <p:sp>
            <p:nvSpPr>
              <p:cNvPr id="127" name="Oval 126"/>
              <p:cNvSpPr/>
              <p:nvPr/>
            </p:nvSpPr>
            <p:spPr>
              <a:xfrm flipH="1">
                <a:off x="7682172" y="2633650"/>
                <a:ext cx="218802" cy="222684"/>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flipH="1">
                <a:off x="9773887" y="1888467"/>
                <a:ext cx="218803" cy="222684"/>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flipH="1">
                <a:off x="10912249" y="3544164"/>
                <a:ext cx="218802" cy="222684"/>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flipH="1">
                <a:off x="9283531" y="6200226"/>
                <a:ext cx="218802" cy="222684"/>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flipH="1">
                <a:off x="6546879" y="3720402"/>
                <a:ext cx="218802" cy="222684"/>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flipH="1">
                <a:off x="7836886" y="3018840"/>
                <a:ext cx="218802" cy="222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flipH="1">
                <a:off x="9652905" y="2279845"/>
                <a:ext cx="218802" cy="222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flipH="1">
                <a:off x="10546402" y="3761573"/>
                <a:ext cx="218802" cy="222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flipH="1">
                <a:off x="10586773" y="5316808"/>
                <a:ext cx="218802" cy="222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flipH="1">
                <a:off x="9620861" y="6775832"/>
                <a:ext cx="218802" cy="222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flipH="1">
                <a:off x="7694953" y="6452772"/>
                <a:ext cx="218802" cy="222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flipH="1">
                <a:off x="6830648" y="5210182"/>
                <a:ext cx="218802" cy="222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flipH="1">
                <a:off x="6893139" y="3885885"/>
                <a:ext cx="218802" cy="22268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flipH="1">
                <a:off x="7846889" y="3069028"/>
                <a:ext cx="218802" cy="222684"/>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flipH="1">
                <a:off x="9481922" y="2662952"/>
                <a:ext cx="218802" cy="222684"/>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flipH="1">
                <a:off x="11321840" y="3381154"/>
                <a:ext cx="218802" cy="222684"/>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flipH="1">
                <a:off x="11290874" y="5539839"/>
                <a:ext cx="218802" cy="222684"/>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flipH="1">
                <a:off x="9537041" y="6789495"/>
                <a:ext cx="218802" cy="222684"/>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flipH="1">
                <a:off x="6171852" y="5415474"/>
                <a:ext cx="218803" cy="222684"/>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flipH="1">
                <a:off x="6205966" y="3544164"/>
                <a:ext cx="218802" cy="222684"/>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6" name="Straight Connector 225"/>
              <p:cNvCxnSpPr>
                <a:stCxn id="147" idx="2"/>
                <a:endCxn id="148" idx="7"/>
              </p:cNvCxnSpPr>
              <p:nvPr/>
            </p:nvCxnSpPr>
            <p:spPr>
              <a:xfrm flipV="1">
                <a:off x="8055688" y="2312455"/>
                <a:ext cx="1629261" cy="817727"/>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148" idx="3"/>
                <a:endCxn id="149" idx="7"/>
              </p:cNvCxnSpPr>
              <p:nvPr/>
            </p:nvCxnSpPr>
            <p:spPr>
              <a:xfrm>
                <a:off x="9839663" y="2469918"/>
                <a:ext cx="738782" cy="1324265"/>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149" idx="4"/>
                <a:endCxn id="150" idx="0"/>
              </p:cNvCxnSpPr>
              <p:nvPr/>
            </p:nvCxnSpPr>
            <p:spPr>
              <a:xfrm>
                <a:off x="10655801" y="3984257"/>
                <a:ext cx="40371" cy="133255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150" idx="5"/>
                <a:endCxn id="151" idx="2"/>
              </p:cNvCxnSpPr>
              <p:nvPr/>
            </p:nvCxnSpPr>
            <p:spPr>
              <a:xfrm flipH="1">
                <a:off x="9839663" y="5506882"/>
                <a:ext cx="779153" cy="138029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160" idx="7"/>
                <a:endCxn id="152" idx="4"/>
              </p:cNvCxnSpPr>
              <p:nvPr/>
            </p:nvCxnSpPr>
            <p:spPr>
              <a:xfrm flipH="1" flipV="1">
                <a:off x="7804353" y="6675457"/>
                <a:ext cx="1764732" cy="14664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152" idx="6"/>
                <a:endCxn id="154" idx="3"/>
              </p:cNvCxnSpPr>
              <p:nvPr/>
            </p:nvCxnSpPr>
            <p:spPr>
              <a:xfrm flipH="1" flipV="1">
                <a:off x="7017406" y="5400255"/>
                <a:ext cx="677548" cy="116385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154" idx="0"/>
                <a:endCxn id="155" idx="5"/>
              </p:cNvCxnSpPr>
              <p:nvPr/>
            </p:nvCxnSpPr>
            <p:spPr>
              <a:xfrm flipH="1" flipV="1">
                <a:off x="6925183" y="4075959"/>
                <a:ext cx="14864" cy="1134223"/>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5" idx="0"/>
                <a:endCxn id="147" idx="5"/>
              </p:cNvCxnSpPr>
              <p:nvPr/>
            </p:nvCxnSpPr>
            <p:spPr>
              <a:xfrm flipV="1">
                <a:off x="7002539" y="3208914"/>
                <a:ext cx="866391" cy="67697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4" name="Oval 233"/>
              <p:cNvSpPr/>
              <p:nvPr/>
            </p:nvSpPr>
            <p:spPr>
              <a:xfrm flipH="1">
                <a:off x="7508193" y="6737256"/>
                <a:ext cx="218802" cy="222684"/>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5" name="Straight Connector 234"/>
              <p:cNvCxnSpPr>
                <a:stCxn id="156" idx="5"/>
                <a:endCxn id="162" idx="1"/>
              </p:cNvCxnSpPr>
              <p:nvPr/>
            </p:nvCxnSpPr>
            <p:spPr>
              <a:xfrm flipH="1">
                <a:off x="6392724" y="3259101"/>
                <a:ext cx="1486209" cy="317673"/>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62" idx="4"/>
                <a:endCxn id="161" idx="7"/>
              </p:cNvCxnSpPr>
              <p:nvPr/>
            </p:nvCxnSpPr>
            <p:spPr>
              <a:xfrm flipH="1">
                <a:off x="6203895" y="3766848"/>
                <a:ext cx="111471" cy="1681236"/>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161" idx="4"/>
                <a:endCxn id="234" idx="5"/>
              </p:cNvCxnSpPr>
              <p:nvPr/>
            </p:nvCxnSpPr>
            <p:spPr>
              <a:xfrm>
                <a:off x="6281251" y="5638158"/>
                <a:ext cx="1258986" cy="1289172"/>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34" idx="3"/>
                <a:endCxn id="160" idx="6"/>
              </p:cNvCxnSpPr>
              <p:nvPr/>
            </p:nvCxnSpPr>
            <p:spPr>
              <a:xfrm flipV="1">
                <a:off x="7694951" y="6900837"/>
                <a:ext cx="1842090" cy="26493"/>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60" idx="1"/>
                <a:endCxn id="159" idx="4"/>
              </p:cNvCxnSpPr>
              <p:nvPr/>
            </p:nvCxnSpPr>
            <p:spPr>
              <a:xfrm flipV="1">
                <a:off x="9723799" y="5762523"/>
                <a:ext cx="1676474" cy="1059582"/>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0" name="Oval 239"/>
              <p:cNvSpPr/>
              <p:nvPr/>
            </p:nvSpPr>
            <p:spPr>
              <a:xfrm flipH="1">
                <a:off x="10893960" y="5423752"/>
                <a:ext cx="218802" cy="222684"/>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1" name="Straight Connector 240"/>
              <p:cNvCxnSpPr>
                <a:stCxn id="159" idx="0"/>
                <a:endCxn id="158" idx="4"/>
              </p:cNvCxnSpPr>
              <p:nvPr/>
            </p:nvCxnSpPr>
            <p:spPr>
              <a:xfrm flipV="1">
                <a:off x="11400273" y="3603838"/>
                <a:ext cx="30966" cy="1936001"/>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158" idx="6"/>
                <a:endCxn id="157" idx="2"/>
              </p:cNvCxnSpPr>
              <p:nvPr/>
            </p:nvCxnSpPr>
            <p:spPr>
              <a:xfrm flipH="1" flipV="1">
                <a:off x="9700724" y="2774294"/>
                <a:ext cx="1621116" cy="718202"/>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157" idx="7"/>
                <a:endCxn id="156" idx="2"/>
              </p:cNvCxnSpPr>
              <p:nvPr/>
            </p:nvCxnSpPr>
            <p:spPr>
              <a:xfrm flipH="1">
                <a:off x="8065691" y="2695562"/>
                <a:ext cx="1448275" cy="484807"/>
              </a:xfrm>
              <a:prstGeom prst="line">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141" idx="6"/>
                <a:endCxn id="127" idx="1"/>
              </p:cNvCxnSpPr>
              <p:nvPr/>
            </p:nvCxnSpPr>
            <p:spPr>
              <a:xfrm flipH="1">
                <a:off x="7868930" y="1999808"/>
                <a:ext cx="1904957" cy="66645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142" idx="7"/>
                <a:endCxn id="141" idx="3"/>
              </p:cNvCxnSpPr>
              <p:nvPr/>
            </p:nvCxnSpPr>
            <p:spPr>
              <a:xfrm flipH="1" flipV="1">
                <a:off x="9960645" y="2078540"/>
                <a:ext cx="983648" cy="149823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40" idx="1"/>
                <a:endCxn id="142" idx="4"/>
              </p:cNvCxnSpPr>
              <p:nvPr/>
            </p:nvCxnSpPr>
            <p:spPr>
              <a:xfrm flipH="1" flipV="1">
                <a:off x="11021649" y="3766848"/>
                <a:ext cx="59069" cy="1689514"/>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143" idx="1"/>
                <a:endCxn id="240" idx="4"/>
              </p:cNvCxnSpPr>
              <p:nvPr/>
            </p:nvCxnSpPr>
            <p:spPr>
              <a:xfrm flipV="1">
                <a:off x="9470289" y="5646436"/>
                <a:ext cx="1533071" cy="586401"/>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144" idx="2"/>
                <a:endCxn id="143" idx="6"/>
              </p:cNvCxnSpPr>
              <p:nvPr/>
            </p:nvCxnSpPr>
            <p:spPr>
              <a:xfrm flipV="1">
                <a:off x="7861807" y="6311568"/>
                <a:ext cx="1421724" cy="18307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45" idx="3"/>
                <a:endCxn id="144" idx="6"/>
              </p:cNvCxnSpPr>
              <p:nvPr/>
            </p:nvCxnSpPr>
            <p:spPr>
              <a:xfrm>
                <a:off x="6432758" y="5650655"/>
                <a:ext cx="1210247" cy="84398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146" idx="4"/>
                <a:endCxn id="145" idx="1"/>
              </p:cNvCxnSpPr>
              <p:nvPr/>
            </p:nvCxnSpPr>
            <p:spPr>
              <a:xfrm flipH="1">
                <a:off x="6432758" y="3943087"/>
                <a:ext cx="223520" cy="1550105"/>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127" idx="5"/>
                <a:endCxn id="146" idx="1"/>
              </p:cNvCxnSpPr>
              <p:nvPr/>
            </p:nvCxnSpPr>
            <p:spPr>
              <a:xfrm flipH="1">
                <a:off x="6733637" y="2823723"/>
                <a:ext cx="980579" cy="929290"/>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4" name="Oval 143"/>
              <p:cNvSpPr/>
              <p:nvPr/>
            </p:nvSpPr>
            <p:spPr>
              <a:xfrm flipH="1">
                <a:off x="7643005" y="6383298"/>
                <a:ext cx="218802" cy="222684"/>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flipH="1">
                <a:off x="6246000" y="5460582"/>
                <a:ext cx="218802" cy="222684"/>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Oval 199"/>
            <p:cNvSpPr/>
            <p:nvPr/>
          </p:nvSpPr>
          <p:spPr>
            <a:xfrm flipH="1">
              <a:off x="7807195" y="3021711"/>
              <a:ext cx="90337" cy="919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flipH="1">
              <a:off x="8756783" y="2996553"/>
              <a:ext cx="90337" cy="919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flipH="1">
              <a:off x="9427771" y="3614984"/>
              <a:ext cx="90337" cy="919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flipH="1">
              <a:off x="9422629" y="4481859"/>
              <a:ext cx="90337" cy="919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flipH="1">
              <a:off x="8809909" y="5147404"/>
              <a:ext cx="90337" cy="919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flipH="1">
              <a:off x="7912597" y="4892200"/>
              <a:ext cx="90337" cy="919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flipH="1">
              <a:off x="7186008" y="4503714"/>
              <a:ext cx="90337" cy="919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flipH="1">
              <a:off x="7185190" y="3646901"/>
              <a:ext cx="90337" cy="919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8" name="Straight Connector 207"/>
            <p:cNvCxnSpPr>
              <a:stCxn id="201" idx="6"/>
              <a:endCxn id="200" idx="2"/>
            </p:cNvCxnSpPr>
            <p:nvPr/>
          </p:nvCxnSpPr>
          <p:spPr>
            <a:xfrm flipH="1">
              <a:off x="7897532" y="3042523"/>
              <a:ext cx="859251" cy="2515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202" idx="7"/>
              <a:endCxn id="201" idx="3"/>
            </p:cNvCxnSpPr>
            <p:nvPr/>
          </p:nvCxnSpPr>
          <p:spPr>
            <a:xfrm flipH="1" flipV="1">
              <a:off x="8833890" y="3075029"/>
              <a:ext cx="607111" cy="55341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203" idx="0"/>
              <a:endCxn id="202" idx="4"/>
            </p:cNvCxnSpPr>
            <p:nvPr/>
          </p:nvCxnSpPr>
          <p:spPr>
            <a:xfrm flipV="1">
              <a:off x="9467797" y="3706924"/>
              <a:ext cx="5142" cy="77493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204" idx="1"/>
              <a:endCxn id="203" idx="5"/>
            </p:cNvCxnSpPr>
            <p:nvPr/>
          </p:nvCxnSpPr>
          <p:spPr>
            <a:xfrm flipV="1">
              <a:off x="8887016" y="4560335"/>
              <a:ext cx="548843" cy="60053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152" idx="3"/>
              <a:endCxn id="204" idx="5"/>
            </p:cNvCxnSpPr>
            <p:nvPr/>
          </p:nvCxnSpPr>
          <p:spPr>
            <a:xfrm>
              <a:off x="8025508" y="4978373"/>
              <a:ext cx="797631" cy="24750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06" idx="3"/>
              <a:endCxn id="205" idx="6"/>
            </p:cNvCxnSpPr>
            <p:nvPr/>
          </p:nvCxnSpPr>
          <p:spPr>
            <a:xfrm>
              <a:off x="7263115" y="4582190"/>
              <a:ext cx="649482" cy="35598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79" idx="5"/>
              <a:endCxn id="206" idx="0"/>
            </p:cNvCxnSpPr>
            <p:nvPr/>
          </p:nvCxnSpPr>
          <p:spPr>
            <a:xfrm>
              <a:off x="7223780" y="3673457"/>
              <a:ext cx="7396" cy="83025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00" idx="6"/>
              <a:endCxn id="207" idx="1"/>
            </p:cNvCxnSpPr>
            <p:nvPr/>
          </p:nvCxnSpPr>
          <p:spPr>
            <a:xfrm flipH="1">
              <a:off x="7262297" y="3067681"/>
              <a:ext cx="544898" cy="59268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a:off x="1499613" y="2138471"/>
            <a:ext cx="90339" cy="908584"/>
            <a:chOff x="6323193" y="2515865"/>
            <a:chExt cx="90339" cy="908584"/>
          </a:xfrm>
        </p:grpSpPr>
        <p:sp>
          <p:nvSpPr>
            <p:cNvPr id="254" name="Oval 253"/>
            <p:cNvSpPr/>
            <p:nvPr/>
          </p:nvSpPr>
          <p:spPr>
            <a:xfrm flipH="1">
              <a:off x="6323195" y="2515865"/>
              <a:ext cx="90337" cy="919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flipH="1">
              <a:off x="6323194" y="2789110"/>
              <a:ext cx="90337" cy="91940"/>
            </a:xfrm>
            <a:prstGeom prst="ellipse">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flipH="1">
              <a:off x="6323193" y="3054853"/>
              <a:ext cx="90337" cy="91940"/>
            </a:xfrm>
            <a:prstGeom prst="ellipse">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flipH="1">
              <a:off x="6323193" y="3332509"/>
              <a:ext cx="90337" cy="9194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8" name="Rectangle 257"/>
          <p:cNvSpPr/>
          <p:nvPr/>
        </p:nvSpPr>
        <p:spPr>
          <a:xfrm>
            <a:off x="1602147" y="2043770"/>
            <a:ext cx="941283" cy="307777"/>
          </a:xfrm>
          <a:prstGeom prst="rect">
            <a:avLst/>
          </a:prstGeom>
        </p:spPr>
        <p:txBody>
          <a:bodyPr wrap="none">
            <a:spAutoFit/>
          </a:bodyPr>
          <a:lstStyle/>
          <a:p>
            <a:r>
              <a:rPr lang="en-US" sz="1400" dirty="0" err="1" smtClean="0">
                <a:solidFill>
                  <a:srgbClr val="33475B"/>
                </a:solidFill>
                <a:latin typeface="Avenir"/>
                <a:ea typeface="Avenir"/>
                <a:cs typeface="IRANSans(FaNum)" panose="02040503050201020203"/>
              </a:rPr>
              <a:t>Blueteeth</a:t>
            </a:r>
            <a:endParaRPr lang="en-US" sz="1400" dirty="0">
              <a:cs typeface="IRANSans(FaNum)" panose="02040503050201020203"/>
            </a:endParaRPr>
          </a:p>
        </p:txBody>
      </p:sp>
      <p:sp>
        <p:nvSpPr>
          <p:cNvPr id="259" name="Rectangle 258"/>
          <p:cNvSpPr/>
          <p:nvPr/>
        </p:nvSpPr>
        <p:spPr>
          <a:xfrm>
            <a:off x="1597906" y="2358280"/>
            <a:ext cx="1090363" cy="307777"/>
          </a:xfrm>
          <a:prstGeom prst="rect">
            <a:avLst/>
          </a:prstGeom>
        </p:spPr>
        <p:txBody>
          <a:bodyPr wrap="none">
            <a:spAutoFit/>
          </a:bodyPr>
          <a:lstStyle/>
          <a:p>
            <a:r>
              <a:rPr lang="en-US" sz="1400" dirty="0" err="1" smtClean="0">
                <a:solidFill>
                  <a:srgbClr val="33475B"/>
                </a:solidFill>
                <a:latin typeface="Avenir"/>
                <a:ea typeface="Avenir"/>
                <a:cs typeface="IRANSans(FaNum)" panose="02040503050201020203"/>
              </a:rPr>
              <a:t>Dentractive</a:t>
            </a:r>
            <a:endParaRPr lang="en-US" sz="1400" dirty="0">
              <a:cs typeface="IRANSans(FaNum)" panose="02040503050201020203"/>
            </a:endParaRPr>
          </a:p>
        </p:txBody>
      </p:sp>
      <p:sp>
        <p:nvSpPr>
          <p:cNvPr id="260" name="Rectangle 259"/>
          <p:cNvSpPr/>
          <p:nvPr/>
        </p:nvSpPr>
        <p:spPr>
          <a:xfrm>
            <a:off x="1596627" y="2672790"/>
            <a:ext cx="1289135" cy="307777"/>
          </a:xfrm>
          <a:prstGeom prst="rect">
            <a:avLst/>
          </a:prstGeom>
        </p:spPr>
        <p:txBody>
          <a:bodyPr wrap="none">
            <a:spAutoFit/>
          </a:bodyPr>
          <a:lstStyle/>
          <a:p>
            <a:r>
              <a:rPr lang="en-US" sz="1400" dirty="0" smtClean="0">
                <a:solidFill>
                  <a:srgbClr val="33475B"/>
                </a:solidFill>
                <a:latin typeface="Avenir"/>
                <a:cs typeface="IRANSans(FaNum)" panose="02040503050201020203"/>
              </a:rPr>
              <a:t>Flex</a:t>
            </a:r>
            <a:r>
              <a:rPr lang="en-US" sz="1400" dirty="0">
                <a:solidFill>
                  <a:srgbClr val="33475B"/>
                </a:solidFill>
                <a:latin typeface="Avenir"/>
                <a:cs typeface="IRANSans(FaNum)" panose="02040503050201020203"/>
              </a:rPr>
              <a:t> </a:t>
            </a:r>
            <a:r>
              <a:rPr lang="en-US" sz="1400" dirty="0" smtClean="0">
                <a:solidFill>
                  <a:srgbClr val="33475B"/>
                </a:solidFill>
                <a:latin typeface="Avenir"/>
                <a:cs typeface="IRANSans(FaNum)" panose="02040503050201020203"/>
              </a:rPr>
              <a:t>schedule</a:t>
            </a:r>
            <a:endParaRPr lang="en-US" sz="1400" dirty="0">
              <a:cs typeface="IRANSans(FaNum)" panose="02040503050201020203"/>
            </a:endParaRPr>
          </a:p>
        </p:txBody>
      </p:sp>
      <p:sp>
        <p:nvSpPr>
          <p:cNvPr id="261" name="Rectangle 260"/>
          <p:cNvSpPr/>
          <p:nvPr/>
        </p:nvSpPr>
        <p:spPr>
          <a:xfrm>
            <a:off x="1602147" y="2984976"/>
            <a:ext cx="1031051" cy="307777"/>
          </a:xfrm>
          <a:prstGeom prst="rect">
            <a:avLst/>
          </a:prstGeom>
        </p:spPr>
        <p:txBody>
          <a:bodyPr wrap="none">
            <a:spAutoFit/>
          </a:bodyPr>
          <a:lstStyle/>
          <a:p>
            <a:r>
              <a:rPr lang="en-US" sz="1400" dirty="0" err="1" smtClean="0">
                <a:solidFill>
                  <a:srgbClr val="33475B"/>
                </a:solidFill>
                <a:latin typeface="Avenir"/>
                <a:cs typeface="IRANSans(FaNum)" panose="02040503050201020203"/>
              </a:rPr>
              <a:t>Dentalintel</a:t>
            </a:r>
            <a:endParaRPr lang="en-US" sz="1400" dirty="0">
              <a:cs typeface="IRANSans(FaNum)" panose="02040503050201020203"/>
            </a:endParaRPr>
          </a:p>
        </p:txBody>
      </p:sp>
    </p:spTree>
    <p:extLst>
      <p:ext uri="{BB962C8B-B14F-4D97-AF65-F5344CB8AC3E}">
        <p14:creationId xmlns:p14="http://schemas.microsoft.com/office/powerpoint/2010/main" val="13631479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467061" y="1161602"/>
            <a:ext cx="3247812"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Business Strategy – Competitors</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tx2">
                <a:lumMod val="7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 name="Rectangle 130"/>
          <p:cNvSpPr/>
          <p:nvPr/>
        </p:nvSpPr>
        <p:spPr>
          <a:xfrm>
            <a:off x="678866" y="2410503"/>
            <a:ext cx="5451675" cy="3693319"/>
          </a:xfrm>
          <a:prstGeom prst="rect">
            <a:avLst/>
          </a:prstGeom>
        </p:spPr>
        <p:txBody>
          <a:bodyPr wrap="square">
            <a:spAutoFit/>
          </a:bodyPr>
          <a:lstStyle/>
          <a:p>
            <a:pPr marL="285750" indent="-285750" algn="justLow">
              <a:lnSpc>
                <a:spcPct val="150000"/>
              </a:lnSpc>
              <a:buFont typeface="Arial" panose="020B0604020202020204" pitchFamily="34" charset="0"/>
              <a:buChar char="•"/>
            </a:pPr>
            <a:r>
              <a:rPr lang="en-US" b="0" i="0" dirty="0" smtClean="0">
                <a:solidFill>
                  <a:srgbClr val="333333"/>
                </a:solidFill>
                <a:effectLst/>
              </a:rPr>
              <a:t>Ability to Produce software at the lowest </a:t>
            </a:r>
            <a:r>
              <a:rPr lang="en-US" b="0" i="0" dirty="0" smtClean="0">
                <a:solidFill>
                  <a:srgbClr val="333333"/>
                </a:solidFill>
                <a:effectLst/>
              </a:rPr>
              <a:t>cost</a:t>
            </a:r>
            <a:endParaRPr lang="en-US" b="0" i="0" dirty="0" smtClean="0">
              <a:solidFill>
                <a:srgbClr val="333333"/>
              </a:solidFill>
              <a:effectLst/>
            </a:endParaRPr>
          </a:p>
          <a:p>
            <a:pPr marL="285750" indent="-285750" algn="justLow">
              <a:lnSpc>
                <a:spcPct val="150000"/>
              </a:lnSpc>
              <a:buFont typeface="Arial" panose="020B0604020202020204" pitchFamily="34" charset="0"/>
              <a:buChar char="•"/>
            </a:pPr>
            <a:r>
              <a:rPr lang="en-US" dirty="0" smtClean="0">
                <a:solidFill>
                  <a:srgbClr val="333333"/>
                </a:solidFill>
              </a:rPr>
              <a:t>Access to more than 60 </a:t>
            </a:r>
            <a:r>
              <a:rPr lang="en-US" dirty="0" smtClean="0">
                <a:solidFill>
                  <a:srgbClr val="333333"/>
                </a:solidFill>
              </a:rPr>
              <a:t>PMSs </a:t>
            </a:r>
            <a:r>
              <a:rPr lang="en-US" dirty="0" smtClean="0">
                <a:solidFill>
                  <a:srgbClr val="333333"/>
                </a:solidFill>
              </a:rPr>
              <a:t>system </a:t>
            </a:r>
            <a:r>
              <a:rPr lang="en-US" dirty="0" smtClean="0">
                <a:solidFill>
                  <a:srgbClr val="333333"/>
                </a:solidFill>
              </a:rPr>
              <a:t>that </a:t>
            </a:r>
            <a:r>
              <a:rPr lang="en-US" dirty="0" smtClean="0">
                <a:solidFill>
                  <a:srgbClr val="333333"/>
                </a:solidFill>
              </a:rPr>
              <a:t>are restricted from competitors</a:t>
            </a:r>
          </a:p>
          <a:p>
            <a:pPr marL="285750" indent="-285750" algn="justLow">
              <a:lnSpc>
                <a:spcPct val="150000"/>
              </a:lnSpc>
              <a:buFont typeface="Arial" panose="020B0604020202020204" pitchFamily="34" charset="0"/>
              <a:buChar char="•"/>
            </a:pPr>
            <a:r>
              <a:rPr lang="en-US" b="0" i="0" dirty="0" smtClean="0">
                <a:solidFill>
                  <a:srgbClr val="333333"/>
                </a:solidFill>
                <a:effectLst/>
              </a:rPr>
              <a:t>Highly skilled </a:t>
            </a:r>
            <a:r>
              <a:rPr lang="en-US" b="0" i="0" dirty="0" smtClean="0">
                <a:solidFill>
                  <a:srgbClr val="333333"/>
                </a:solidFill>
                <a:effectLst/>
              </a:rPr>
              <a:t> software team</a:t>
            </a:r>
            <a:endParaRPr lang="en-US" b="0" i="0" dirty="0" smtClean="0">
              <a:solidFill>
                <a:srgbClr val="333333"/>
              </a:solidFill>
              <a:effectLst/>
            </a:endParaRPr>
          </a:p>
          <a:p>
            <a:pPr marL="285750" indent="-285750" algn="justLow">
              <a:lnSpc>
                <a:spcPct val="150000"/>
              </a:lnSpc>
              <a:buFont typeface="Arial" panose="020B0604020202020204" pitchFamily="34" charset="0"/>
              <a:buChar char="•"/>
            </a:pPr>
            <a:r>
              <a:rPr lang="en-US" dirty="0" smtClean="0">
                <a:solidFill>
                  <a:srgbClr val="333333"/>
                </a:solidFill>
              </a:rPr>
              <a:t>Unique geographic location</a:t>
            </a:r>
          </a:p>
          <a:p>
            <a:pPr marL="285750" indent="-285750" algn="justLow">
              <a:lnSpc>
                <a:spcPct val="150000"/>
              </a:lnSpc>
              <a:buFont typeface="Arial" panose="020B0604020202020204" pitchFamily="34" charset="0"/>
              <a:buChar char="•"/>
            </a:pPr>
            <a:r>
              <a:rPr lang="en-US" dirty="0" smtClean="0">
                <a:solidFill>
                  <a:srgbClr val="333333"/>
                </a:solidFill>
              </a:rPr>
              <a:t>Presence of two dentists in management </a:t>
            </a:r>
            <a:r>
              <a:rPr lang="en-US" dirty="0" smtClean="0">
                <a:solidFill>
                  <a:srgbClr val="333333"/>
                </a:solidFill>
              </a:rPr>
              <a:t>team</a:t>
            </a:r>
          </a:p>
          <a:p>
            <a:pPr marL="285750" indent="-285750" algn="justLow">
              <a:lnSpc>
                <a:spcPct val="150000"/>
              </a:lnSpc>
              <a:buFont typeface="Arial" panose="020B0604020202020204" pitchFamily="34" charset="0"/>
              <a:buChar char="•"/>
            </a:pPr>
            <a:r>
              <a:rPr lang="en-US" dirty="0" smtClean="0">
                <a:solidFill>
                  <a:srgbClr val="333333"/>
                </a:solidFill>
              </a:rPr>
              <a:t>Flexibility in order to add more features </a:t>
            </a:r>
          </a:p>
          <a:p>
            <a:pPr marL="285750" indent="-285750" algn="justLow">
              <a:lnSpc>
                <a:spcPct val="150000"/>
              </a:lnSpc>
              <a:buFont typeface="Arial" panose="020B0604020202020204" pitchFamily="34" charset="0"/>
              <a:buChar char="•"/>
            </a:pPr>
            <a:r>
              <a:rPr lang="en-US" dirty="0" smtClean="0">
                <a:solidFill>
                  <a:srgbClr val="333333"/>
                </a:solidFill>
              </a:rPr>
              <a:t>Customizing services per dentists</a:t>
            </a:r>
            <a:endParaRPr lang="en-US" dirty="0" smtClean="0">
              <a:solidFill>
                <a:srgbClr val="333333"/>
              </a:solidFill>
            </a:endParaRPr>
          </a:p>
          <a:p>
            <a:pPr marL="285750" indent="-285750" algn="justLow">
              <a:buFont typeface="Arial" panose="020B0604020202020204" pitchFamily="34" charset="0"/>
              <a:buChar char="•"/>
            </a:pPr>
            <a:endParaRPr lang="en-US" b="0" i="0" dirty="0" smtClean="0">
              <a:solidFill>
                <a:srgbClr val="333333"/>
              </a:solidFill>
              <a:effectLst/>
            </a:endParaRPr>
          </a:p>
        </p:txBody>
      </p:sp>
      <p:sp>
        <p:nvSpPr>
          <p:cNvPr id="132" name="Rectangle 131"/>
          <p:cNvSpPr/>
          <p:nvPr/>
        </p:nvSpPr>
        <p:spPr>
          <a:xfrm>
            <a:off x="334684" y="6207453"/>
            <a:ext cx="1267463" cy="369332"/>
          </a:xfrm>
          <a:prstGeom prst="rect">
            <a:avLst/>
          </a:prstGeom>
        </p:spPr>
        <p:txBody>
          <a:bodyPr wrap="none">
            <a:spAutoFit/>
          </a:bodyPr>
          <a:lstStyle/>
          <a:p>
            <a:pPr algn="ctr"/>
            <a:r>
              <a:rPr lang="en-US" b="1" dirty="0"/>
              <a:t>BLUETEETH</a:t>
            </a:r>
          </a:p>
        </p:txBody>
      </p:sp>
      <p:sp>
        <p:nvSpPr>
          <p:cNvPr id="133" name="TextBox 132"/>
          <p:cNvSpPr txBox="1"/>
          <p:nvPr/>
        </p:nvSpPr>
        <p:spPr>
          <a:xfrm>
            <a:off x="712575" y="1902255"/>
            <a:ext cx="3173639" cy="400110"/>
          </a:xfrm>
          <a:prstGeom prst="rect">
            <a:avLst/>
          </a:prstGeom>
          <a:noFill/>
        </p:spPr>
        <p:txBody>
          <a:bodyPr wrap="square" rtlCol="0">
            <a:spAutoFit/>
          </a:bodyPr>
          <a:lstStyle/>
          <a:p>
            <a:pPr algn="ctr"/>
            <a:r>
              <a:rPr lang="en-US" sz="2000" b="1" dirty="0" smtClean="0"/>
              <a:t>Competitor Advantages</a:t>
            </a:r>
            <a:endParaRPr lang="en-US" sz="2000" b="1" dirty="0"/>
          </a:p>
        </p:txBody>
      </p:sp>
    </p:spTree>
    <p:extLst>
      <p:ext uri="{BB962C8B-B14F-4D97-AF65-F5344CB8AC3E}">
        <p14:creationId xmlns:p14="http://schemas.microsoft.com/office/powerpoint/2010/main" val="1228336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tx2">
                <a:lumMod val="7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8" name="Table 77"/>
          <p:cNvGraphicFramePr>
            <a:graphicFrameLocks noGrp="1"/>
          </p:cNvGraphicFramePr>
          <p:nvPr>
            <p:extLst>
              <p:ext uri="{D42A27DB-BD31-4B8C-83A1-F6EECF244321}">
                <p14:modId xmlns:p14="http://schemas.microsoft.com/office/powerpoint/2010/main" val="1656810567"/>
              </p:ext>
            </p:extLst>
          </p:nvPr>
        </p:nvGraphicFramePr>
        <p:xfrm>
          <a:off x="668640" y="1625473"/>
          <a:ext cx="10860965" cy="4987764"/>
        </p:xfrm>
        <a:graphic>
          <a:graphicData uri="http://schemas.openxmlformats.org/drawingml/2006/table">
            <a:tbl>
              <a:tblPr firstRow="1" bandRow="1">
                <a:tableStyleId>{5940675A-B579-460E-94D1-54222C63F5DA}</a:tableStyleId>
              </a:tblPr>
              <a:tblGrid>
                <a:gridCol w="1810161">
                  <a:extLst>
                    <a:ext uri="{9D8B030D-6E8A-4147-A177-3AD203B41FA5}">
                      <a16:colId xmlns:a16="http://schemas.microsoft.com/office/drawing/2014/main" val="11947999"/>
                    </a:ext>
                  </a:extLst>
                </a:gridCol>
                <a:gridCol w="1803550">
                  <a:extLst>
                    <a:ext uri="{9D8B030D-6E8A-4147-A177-3AD203B41FA5}">
                      <a16:colId xmlns:a16="http://schemas.microsoft.com/office/drawing/2014/main" val="1346674949"/>
                    </a:ext>
                  </a:extLst>
                </a:gridCol>
                <a:gridCol w="1950620">
                  <a:extLst>
                    <a:ext uri="{9D8B030D-6E8A-4147-A177-3AD203B41FA5}">
                      <a16:colId xmlns:a16="http://schemas.microsoft.com/office/drawing/2014/main" val="2249924688"/>
                    </a:ext>
                  </a:extLst>
                </a:gridCol>
                <a:gridCol w="3486473">
                  <a:extLst>
                    <a:ext uri="{9D8B030D-6E8A-4147-A177-3AD203B41FA5}">
                      <a16:colId xmlns:a16="http://schemas.microsoft.com/office/drawing/2014/main" val="3889490158"/>
                    </a:ext>
                  </a:extLst>
                </a:gridCol>
                <a:gridCol w="1810161">
                  <a:extLst>
                    <a:ext uri="{9D8B030D-6E8A-4147-A177-3AD203B41FA5}">
                      <a16:colId xmlns:a16="http://schemas.microsoft.com/office/drawing/2014/main" val="3080496006"/>
                    </a:ext>
                  </a:extLst>
                </a:gridCol>
              </a:tblGrid>
              <a:tr h="2032296">
                <a:tc rowSpan="2">
                  <a:txBody>
                    <a:bodyPr/>
                    <a:lstStyle/>
                    <a:p>
                      <a:r>
                        <a:rPr lang="en-US" sz="1300" b="1" dirty="0" smtClean="0"/>
                        <a:t>Key Partners</a:t>
                      </a:r>
                    </a:p>
                    <a:p>
                      <a:pPr marL="171450" indent="-171450">
                        <a:buFont typeface="Arial" panose="020B0604020202020204" pitchFamily="34" charset="0"/>
                        <a:buChar char="•"/>
                      </a:pPr>
                      <a:r>
                        <a:rPr lang="en-US" sz="1000" b="0" dirty="0" smtClean="0"/>
                        <a:t>SIKKA</a:t>
                      </a:r>
                    </a:p>
                    <a:p>
                      <a:pPr marL="171450" indent="-171450">
                        <a:buFont typeface="Arial" panose="020B0604020202020204" pitchFamily="34" charset="0"/>
                        <a:buChar char="•"/>
                      </a:pPr>
                      <a:r>
                        <a:rPr lang="en-US" sz="1000" b="0" dirty="0" smtClean="0"/>
                        <a:t>Dental health</a:t>
                      </a:r>
                      <a:r>
                        <a:rPr lang="en-US" sz="1000" b="0" baseline="0" dirty="0" smtClean="0"/>
                        <a:t> businesses</a:t>
                      </a:r>
                    </a:p>
                    <a:p>
                      <a:pPr marL="171450" indent="-171450">
                        <a:buFont typeface="Arial" panose="020B0604020202020204" pitchFamily="34" charset="0"/>
                        <a:buChar char="•"/>
                      </a:pPr>
                      <a:r>
                        <a:rPr lang="en-US" sz="1000" b="0" baseline="0" dirty="0" smtClean="0"/>
                        <a:t>Dental PMSs</a:t>
                      </a:r>
                    </a:p>
                    <a:p>
                      <a:pPr marL="171450" indent="-171450">
                        <a:buFont typeface="Arial" panose="020B0604020202020204" pitchFamily="34" charset="0"/>
                        <a:buChar char="•"/>
                      </a:pPr>
                      <a:r>
                        <a:rPr lang="en-US" sz="1000" b="0" baseline="0" dirty="0" smtClean="0"/>
                        <a:t>Dentists</a:t>
                      </a:r>
                    </a:p>
                    <a:p>
                      <a:pPr marL="171450" indent="-171450">
                        <a:buFont typeface="Arial" panose="020B0604020202020204" pitchFamily="34" charset="0"/>
                        <a:buChar char="•"/>
                      </a:pPr>
                      <a:r>
                        <a:rPr lang="en-US" sz="1000" b="0" baseline="0" dirty="0" smtClean="0"/>
                        <a:t>Investor</a:t>
                      </a:r>
                    </a:p>
                    <a:p>
                      <a:pPr marL="171450" indent="-171450">
                        <a:buFont typeface="Arial" panose="020B0604020202020204" pitchFamily="34" charset="0"/>
                        <a:buChar char="•"/>
                      </a:pPr>
                      <a:endParaRPr lang="en-US" sz="1000" b="0" dirty="0"/>
                    </a:p>
                  </a:txBody>
                  <a:tcPr marL="86481" marR="86481" marT="43240" marB="43240"/>
                </a:tc>
                <a:tc>
                  <a:txBody>
                    <a:bodyPr/>
                    <a:lstStyle/>
                    <a:p>
                      <a:r>
                        <a:rPr lang="en-US" sz="1300" b="1" dirty="0" smtClean="0"/>
                        <a:t>Key Activities</a:t>
                      </a:r>
                      <a:endParaRPr lang="fa-IR" sz="1300" b="1" dirty="0" smtClean="0"/>
                    </a:p>
                    <a:p>
                      <a:pPr marL="171450" indent="-171450">
                        <a:buFont typeface="Arial" panose="020B0604020202020204" pitchFamily="34" charset="0"/>
                        <a:buChar char="•"/>
                      </a:pPr>
                      <a:r>
                        <a:rPr lang="en-US" sz="1000" b="0" dirty="0" smtClean="0"/>
                        <a:t>Design and production of Application</a:t>
                      </a:r>
                    </a:p>
                    <a:p>
                      <a:pPr marL="171450" indent="-171450">
                        <a:buFont typeface="Arial" panose="020B0604020202020204" pitchFamily="34" charset="0"/>
                        <a:buChar char="•"/>
                      </a:pPr>
                      <a:r>
                        <a:rPr lang="en-US" sz="1000" b="0" dirty="0" smtClean="0"/>
                        <a:t>Distribution and advertising Application</a:t>
                      </a:r>
                    </a:p>
                    <a:p>
                      <a:pPr marL="171450" indent="-171450">
                        <a:buFont typeface="Arial" panose="020B0604020202020204" pitchFamily="34" charset="0"/>
                        <a:buChar char="•"/>
                      </a:pPr>
                      <a:r>
                        <a:rPr lang="en-US" sz="1000" b="0" dirty="0" smtClean="0"/>
                        <a:t>Application support</a:t>
                      </a:r>
                    </a:p>
                    <a:p>
                      <a:pPr marL="171450" indent="-171450">
                        <a:buFont typeface="Arial" panose="020B0604020202020204" pitchFamily="34" charset="0"/>
                        <a:buChar char="•"/>
                      </a:pPr>
                      <a:r>
                        <a:rPr lang="en-US" sz="1000" b="0" dirty="0" smtClean="0"/>
                        <a:t>Social responsibility</a:t>
                      </a:r>
                    </a:p>
                    <a:p>
                      <a:pPr marL="171450" indent="-171450">
                        <a:buFont typeface="Arial" panose="020B0604020202020204" pitchFamily="34" charset="0"/>
                        <a:buChar char="•"/>
                      </a:pPr>
                      <a:r>
                        <a:rPr lang="en-US" sz="1000" b="0" dirty="0" smtClean="0"/>
                        <a:t>Collecting data</a:t>
                      </a:r>
                    </a:p>
                    <a:p>
                      <a:pPr marL="171450" indent="-171450">
                        <a:buFont typeface="Arial" panose="020B0604020202020204" pitchFamily="34" charset="0"/>
                        <a:buChar char="•"/>
                      </a:pPr>
                      <a:r>
                        <a:rPr lang="en-US" sz="1000" b="0" dirty="0" smtClean="0"/>
                        <a:t>Review and link PMS services together</a:t>
                      </a:r>
                    </a:p>
                    <a:p>
                      <a:pPr marL="171450" indent="-171450">
                        <a:buFont typeface="Arial" panose="020B0604020202020204" pitchFamily="34" charset="0"/>
                        <a:buChar char="•"/>
                      </a:pPr>
                      <a:r>
                        <a:rPr lang="en-US" sz="1000" b="0" dirty="0" smtClean="0"/>
                        <a:t>Partner and stakeholder management</a:t>
                      </a:r>
                      <a:endParaRPr lang="en-US" sz="1000" b="0" dirty="0"/>
                    </a:p>
                  </a:txBody>
                  <a:tcPr marL="86481" marR="86481" marT="43240" marB="43240"/>
                </a:tc>
                <a:tc rowSpan="2">
                  <a:txBody>
                    <a:bodyPr/>
                    <a:lstStyle/>
                    <a:p>
                      <a:r>
                        <a:rPr lang="en-US" sz="1300" b="1" dirty="0" smtClean="0"/>
                        <a:t>Value Propositions</a:t>
                      </a:r>
                    </a:p>
                    <a:p>
                      <a:r>
                        <a:rPr lang="en-US" sz="1000" b="1" dirty="0" smtClean="0"/>
                        <a:t>Patients</a:t>
                      </a:r>
                      <a:r>
                        <a:rPr lang="en-US" sz="1000" b="0" dirty="0" smtClean="0"/>
                        <a:t> </a:t>
                      </a:r>
                    </a:p>
                    <a:p>
                      <a:pPr marL="171450" indent="-171450">
                        <a:buFont typeface="Arial" panose="020B0604020202020204" pitchFamily="34" charset="0"/>
                        <a:buChar char="•"/>
                      </a:pPr>
                      <a:r>
                        <a:rPr lang="en-US" sz="1000" b="0" dirty="0" smtClean="0"/>
                        <a:t>Easy access to the list of dentists</a:t>
                      </a:r>
                    </a:p>
                    <a:p>
                      <a:pPr marL="171450" indent="-171450">
                        <a:buFont typeface="Arial" panose="020B0604020202020204" pitchFamily="34" charset="0"/>
                        <a:buChar char="•"/>
                      </a:pPr>
                      <a:r>
                        <a:rPr lang="en-US" sz="1000" b="0" dirty="0" smtClean="0"/>
                        <a:t>Easy access to booking appointment</a:t>
                      </a:r>
                    </a:p>
                    <a:p>
                      <a:pPr marL="171450" indent="-171450">
                        <a:buFont typeface="Arial" panose="020B0604020202020204" pitchFamily="34" charset="0"/>
                        <a:buChar char="•"/>
                      </a:pPr>
                      <a:r>
                        <a:rPr lang="en-US" sz="1000" b="0" dirty="0" smtClean="0"/>
                        <a:t>Ability to select and receive dental services</a:t>
                      </a:r>
                    </a:p>
                    <a:p>
                      <a:pPr marL="171450" indent="-171450">
                        <a:buFont typeface="Arial" panose="020B0604020202020204" pitchFamily="34" charset="0"/>
                        <a:buChar char="•"/>
                      </a:pPr>
                      <a:r>
                        <a:rPr lang="en-US" sz="1000" b="0" dirty="0" smtClean="0"/>
                        <a:t>Transparent access to various dental </a:t>
                      </a:r>
                      <a:r>
                        <a:rPr lang="en-US" sz="1000" b="0" dirty="0" smtClean="0"/>
                        <a:t>expenses and</a:t>
                      </a:r>
                      <a:r>
                        <a:rPr lang="en-US" sz="1000" b="0" baseline="0" dirty="0" smtClean="0"/>
                        <a:t> data</a:t>
                      </a:r>
                      <a:endParaRPr lang="en-US" sz="1000" b="0" dirty="0" smtClean="0"/>
                    </a:p>
                    <a:p>
                      <a:r>
                        <a:rPr lang="en-US" sz="1000" b="1" dirty="0" smtClean="0"/>
                        <a:t>Dentists</a:t>
                      </a:r>
                      <a:endParaRPr lang="en-US" sz="1000" b="1" dirty="0" smtClean="0"/>
                    </a:p>
                    <a:p>
                      <a:pPr marL="171450" indent="-171450">
                        <a:buFont typeface="Arial" panose="020B0604020202020204" pitchFamily="34" charset="0"/>
                        <a:buChar char="•"/>
                      </a:pPr>
                      <a:r>
                        <a:rPr lang="en-US" sz="1000" b="0" dirty="0" smtClean="0"/>
                        <a:t>Access to patients and clients from all over the world </a:t>
                      </a:r>
                      <a:r>
                        <a:rPr lang="en-US" sz="1000" b="0" dirty="0" smtClean="0"/>
                        <a:t>and</a:t>
                      </a:r>
                      <a:r>
                        <a:rPr lang="en-US" sz="1000" b="0" baseline="0" dirty="0" smtClean="0"/>
                        <a:t> </a:t>
                      </a:r>
                      <a:r>
                        <a:rPr lang="en-US" sz="1000" b="0" dirty="0" smtClean="0"/>
                        <a:t>Ability </a:t>
                      </a:r>
                      <a:r>
                        <a:rPr lang="en-US" sz="1000" b="0" dirty="0" smtClean="0"/>
                        <a:t>to provide medical services online</a:t>
                      </a:r>
                    </a:p>
                    <a:p>
                      <a:pPr marL="171450" indent="-171450">
                        <a:buFont typeface="Arial" panose="020B0604020202020204" pitchFamily="34" charset="0"/>
                        <a:buChar char="•"/>
                      </a:pPr>
                      <a:r>
                        <a:rPr lang="en-US" sz="1000" b="0" dirty="0" smtClean="0"/>
                        <a:t>Ability to introduce activities and offices and increase the number of customers</a:t>
                      </a:r>
                    </a:p>
                    <a:p>
                      <a:pPr marL="171450" indent="-171450">
                        <a:buFont typeface="Arial" panose="020B0604020202020204" pitchFamily="34" charset="0"/>
                        <a:buChar char="•"/>
                      </a:pPr>
                      <a:r>
                        <a:rPr lang="en-US" sz="1000" b="0" dirty="0" smtClean="0"/>
                        <a:t>Access to patient </a:t>
                      </a:r>
                      <a:r>
                        <a:rPr lang="en-US" sz="1000" b="0" dirty="0" smtClean="0"/>
                        <a:t>records</a:t>
                      </a:r>
                    </a:p>
                    <a:p>
                      <a:pPr marL="171450" indent="-171450">
                        <a:buFont typeface="Arial" panose="020B0604020202020204" pitchFamily="34" charset="0"/>
                        <a:buChar char="•"/>
                      </a:pPr>
                      <a:r>
                        <a:rPr lang="en-US" sz="1000" b="0" dirty="0" smtClean="0"/>
                        <a:t>Manage patient-doctor relationship</a:t>
                      </a:r>
                    </a:p>
                    <a:p>
                      <a:pPr marL="171450" indent="-171450">
                        <a:buFont typeface="Arial" panose="020B0604020202020204" pitchFamily="34" charset="0"/>
                        <a:buChar char="•"/>
                      </a:pPr>
                      <a:r>
                        <a:rPr lang="en-US" sz="1000" b="0" dirty="0" smtClean="0"/>
                        <a:t>Enhanced</a:t>
                      </a:r>
                      <a:r>
                        <a:rPr lang="en-US" sz="1000" b="0" baseline="0" dirty="0" smtClean="0"/>
                        <a:t> marketing tool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dirty="0" smtClean="0"/>
                        <a:t>Get services at a much lower cost</a:t>
                      </a:r>
                    </a:p>
                  </a:txBody>
                  <a:tcPr marL="86481" marR="86481" marT="43240" marB="43240"/>
                </a:tc>
                <a:tc>
                  <a:txBody>
                    <a:bodyPr/>
                    <a:lstStyle/>
                    <a:p>
                      <a:r>
                        <a:rPr lang="en-US" sz="1300" b="1" dirty="0" smtClean="0"/>
                        <a:t>Customer</a:t>
                      </a:r>
                      <a:r>
                        <a:rPr lang="en-US" sz="1300" b="1" baseline="0" dirty="0" smtClean="0"/>
                        <a:t> Relationships</a:t>
                      </a:r>
                      <a:endParaRPr lang="fa-IR" sz="1300" b="1" baseline="0" dirty="0" smtClean="0"/>
                    </a:p>
                    <a:p>
                      <a:pPr marL="171450" indent="-171450">
                        <a:buFont typeface="Arial" panose="020B0604020202020204" pitchFamily="34" charset="0"/>
                        <a:buChar char="•"/>
                      </a:pPr>
                      <a:r>
                        <a:rPr lang="en-US" sz="1000" b="0" dirty="0" smtClean="0"/>
                        <a:t>Long-term and short-term communication</a:t>
                      </a:r>
                    </a:p>
                    <a:p>
                      <a:pPr marL="171450" indent="-171450">
                        <a:buFont typeface="Arial" panose="020B0604020202020204" pitchFamily="34" charset="0"/>
                        <a:buChar char="•"/>
                      </a:pPr>
                      <a:r>
                        <a:rPr lang="en-US" sz="1000" b="0" dirty="0" smtClean="0"/>
                        <a:t>Long-term follow-up of the applicant's dental health status</a:t>
                      </a:r>
                    </a:p>
                    <a:p>
                      <a:pPr marL="171450" indent="-171450">
                        <a:buFont typeface="Arial" panose="020B0604020202020204" pitchFamily="34" charset="0"/>
                        <a:buChar char="•"/>
                      </a:pPr>
                      <a:r>
                        <a:rPr lang="en-US" sz="1000" b="0" dirty="0" smtClean="0"/>
                        <a:t>Pursue receiving services in the short term</a:t>
                      </a:r>
                    </a:p>
                    <a:p>
                      <a:pPr marL="171450" indent="-171450">
                        <a:buFont typeface="Arial" panose="020B0604020202020204" pitchFamily="34" charset="0"/>
                        <a:buChar char="•"/>
                      </a:pPr>
                      <a:r>
                        <a:rPr lang="en-US" sz="1000" b="0" dirty="0" smtClean="0"/>
                        <a:t>Communication with customers is automatic and personalized</a:t>
                      </a:r>
                    </a:p>
                    <a:p>
                      <a:pPr marL="171450" indent="-171450">
                        <a:buFont typeface="Arial" panose="020B0604020202020204" pitchFamily="34" charset="0"/>
                        <a:buChar char="•"/>
                      </a:pPr>
                      <a:r>
                        <a:rPr lang="en-US" sz="1000" b="0" dirty="0" smtClean="0"/>
                        <a:t>Retain the current applicant and attract new applicants</a:t>
                      </a:r>
                    </a:p>
                    <a:p>
                      <a:pPr marL="171450" indent="-171450">
                        <a:buFont typeface="Arial" panose="020B0604020202020204" pitchFamily="34" charset="0"/>
                        <a:buChar char="•"/>
                      </a:pPr>
                      <a:r>
                        <a:rPr lang="en-US" sz="1000" b="0" dirty="0" smtClean="0"/>
                        <a:t>Informal communication system</a:t>
                      </a:r>
                    </a:p>
                    <a:p>
                      <a:pPr marL="171450" indent="-171450">
                        <a:buFont typeface="Arial" panose="020B0604020202020204" pitchFamily="34" charset="0"/>
                        <a:buChar char="•"/>
                      </a:pPr>
                      <a:r>
                        <a:rPr lang="en-US" sz="1000" b="0" dirty="0" smtClean="0"/>
                        <a:t>Build trust to provide standard services</a:t>
                      </a:r>
                    </a:p>
                    <a:p>
                      <a:pPr marL="171450" indent="-171450">
                        <a:buFont typeface="Arial" panose="020B0604020202020204" pitchFamily="34" charset="0"/>
                        <a:buChar char="•"/>
                      </a:pPr>
                      <a:r>
                        <a:rPr lang="en-US" sz="1000" b="0" dirty="0" smtClean="0"/>
                        <a:t>Price transparency</a:t>
                      </a:r>
                    </a:p>
                    <a:p>
                      <a:pPr marL="171450" indent="-171450">
                        <a:buFont typeface="Arial" panose="020B0604020202020204" pitchFamily="34" charset="0"/>
                        <a:buChar char="•"/>
                      </a:pPr>
                      <a:r>
                        <a:rPr lang="en-US" sz="1000" b="0" dirty="0" smtClean="0"/>
                        <a:t>Behavior and risk management</a:t>
                      </a:r>
                    </a:p>
                  </a:txBody>
                  <a:tcPr marL="86481" marR="86481" marT="43240" marB="43240"/>
                </a:tc>
                <a:tc rowSpan="2">
                  <a:txBody>
                    <a:bodyPr/>
                    <a:lstStyle/>
                    <a:p>
                      <a:r>
                        <a:rPr lang="en-US" sz="1300" b="1" dirty="0" smtClean="0"/>
                        <a:t>Customer segments</a:t>
                      </a:r>
                    </a:p>
                    <a:p>
                      <a:pPr marL="171450" indent="-171450">
                        <a:buFont typeface="Arial" panose="020B0604020202020204" pitchFamily="34" charset="0"/>
                        <a:buChar char="•"/>
                      </a:pPr>
                      <a:r>
                        <a:rPr lang="en-US" sz="1000" b="0" dirty="0" smtClean="0"/>
                        <a:t>Dentists</a:t>
                      </a:r>
                    </a:p>
                    <a:p>
                      <a:pPr marL="171450" indent="-171450">
                        <a:buFont typeface="Arial" panose="020B0604020202020204" pitchFamily="34" charset="0"/>
                        <a:buChar char="•"/>
                      </a:pPr>
                      <a:r>
                        <a:rPr lang="en-US" sz="1000" b="0" dirty="0" smtClean="0"/>
                        <a:t>PMSs</a:t>
                      </a:r>
                    </a:p>
                    <a:p>
                      <a:pPr marL="171450" indent="-171450">
                        <a:buFont typeface="Arial" panose="020B0604020202020204" pitchFamily="34" charset="0"/>
                        <a:buChar char="•"/>
                      </a:pPr>
                      <a:r>
                        <a:rPr lang="en-US" sz="1000" b="0" dirty="0" smtClean="0"/>
                        <a:t>Patients</a:t>
                      </a:r>
                    </a:p>
                    <a:p>
                      <a:pPr marL="171450" indent="-171450">
                        <a:buFont typeface="Arial" panose="020B0604020202020204" pitchFamily="34" charset="0"/>
                        <a:buChar char="•"/>
                      </a:pPr>
                      <a:r>
                        <a:rPr lang="en-US" sz="1000" b="0" dirty="0" smtClean="0"/>
                        <a:t>Dental</a:t>
                      </a:r>
                      <a:r>
                        <a:rPr lang="en-US" sz="1000" b="0" baseline="0" dirty="0" smtClean="0"/>
                        <a:t> Clinics</a:t>
                      </a:r>
                    </a:p>
                    <a:p>
                      <a:pPr marL="171450" indent="-171450">
                        <a:buFont typeface="Arial" panose="020B0604020202020204" pitchFamily="34" charset="0"/>
                        <a:buChar char="•"/>
                      </a:pPr>
                      <a:r>
                        <a:rPr lang="en-US" sz="1000" b="0" baseline="0" dirty="0" smtClean="0"/>
                        <a:t>Dental Hospitals</a:t>
                      </a:r>
                      <a:endParaRPr lang="en-US" sz="1000" b="0" dirty="0"/>
                    </a:p>
                  </a:txBody>
                  <a:tcPr marL="86481" marR="86481" marT="43240" marB="43240"/>
                </a:tc>
                <a:extLst>
                  <a:ext uri="{0D108BD9-81ED-4DB2-BD59-A6C34878D82A}">
                    <a16:rowId xmlns:a16="http://schemas.microsoft.com/office/drawing/2014/main" val="2741900459"/>
                  </a:ext>
                </a:extLst>
              </a:tr>
              <a:tr h="1778522">
                <a:tc vMerge="1">
                  <a:txBody>
                    <a:bodyPr/>
                    <a:lstStyle/>
                    <a:p>
                      <a:endParaRPr lang="en-US"/>
                    </a:p>
                  </a:txBody>
                  <a:tcPr/>
                </a:tc>
                <a:tc>
                  <a:txBody>
                    <a:bodyPr/>
                    <a:lstStyle/>
                    <a:p>
                      <a:r>
                        <a:rPr lang="en-US" sz="1300" b="1" dirty="0" smtClean="0"/>
                        <a:t>Key Resources</a:t>
                      </a:r>
                      <a:endParaRPr lang="fa-IR" sz="1300" b="1" dirty="0" smtClean="0"/>
                    </a:p>
                    <a:p>
                      <a:pPr marL="171450" indent="-171450">
                        <a:buFont typeface="Arial" panose="020B0604020202020204" pitchFamily="34" charset="0"/>
                        <a:buChar char="•"/>
                      </a:pPr>
                      <a:r>
                        <a:rPr lang="en-US" sz="1000" b="0" dirty="0" smtClean="0"/>
                        <a:t>Application designers</a:t>
                      </a:r>
                    </a:p>
                    <a:p>
                      <a:pPr marL="171450" indent="-171450">
                        <a:buFont typeface="Arial" panose="020B0604020202020204" pitchFamily="34" charset="0"/>
                        <a:buChar char="•"/>
                      </a:pPr>
                      <a:r>
                        <a:rPr lang="en-US" sz="1000" b="0" dirty="0" smtClean="0"/>
                        <a:t>Employees</a:t>
                      </a:r>
                    </a:p>
                    <a:p>
                      <a:pPr marL="171450" indent="-171450">
                        <a:buFont typeface="Arial" panose="020B0604020202020204" pitchFamily="34" charset="0"/>
                        <a:buChar char="•"/>
                      </a:pPr>
                      <a:r>
                        <a:rPr lang="en-US" sz="1000" b="0" dirty="0" smtClean="0"/>
                        <a:t>Investor </a:t>
                      </a:r>
                    </a:p>
                    <a:p>
                      <a:pPr marL="171450" indent="-171450">
                        <a:buFont typeface="Arial" panose="020B0604020202020204" pitchFamily="34" charset="0"/>
                        <a:buChar char="•"/>
                      </a:pPr>
                      <a:r>
                        <a:rPr lang="en-US" sz="1000" b="0" dirty="0" smtClean="0"/>
                        <a:t>Medical Council</a:t>
                      </a:r>
                    </a:p>
                    <a:p>
                      <a:pPr marL="171450" indent="-171450">
                        <a:buFont typeface="Arial" panose="020B0604020202020204" pitchFamily="34" charset="0"/>
                        <a:buChar char="•"/>
                      </a:pPr>
                      <a:r>
                        <a:rPr lang="en-US" sz="1000" b="0" dirty="0" smtClean="0"/>
                        <a:t>PMS Companies</a:t>
                      </a:r>
                    </a:p>
                    <a:p>
                      <a:pPr marL="171450" indent="-171450">
                        <a:buFont typeface="Arial" panose="020B0604020202020204" pitchFamily="34" charset="0"/>
                        <a:buChar char="•"/>
                      </a:pPr>
                      <a:r>
                        <a:rPr lang="en-US" sz="1000" b="0" dirty="0" smtClean="0"/>
                        <a:t>Dental communities</a:t>
                      </a:r>
                    </a:p>
                    <a:p>
                      <a:pPr marL="171450" indent="-171450">
                        <a:buFont typeface="Arial" panose="020B0604020202020204" pitchFamily="34" charset="0"/>
                        <a:buChar char="•"/>
                      </a:pPr>
                      <a:r>
                        <a:rPr lang="en-US" sz="1000" b="0" dirty="0" smtClean="0"/>
                        <a:t>Responsive operators</a:t>
                      </a:r>
                    </a:p>
                    <a:p>
                      <a:pPr marL="171450" indent="-171450">
                        <a:buFont typeface="Arial" panose="020B0604020202020204" pitchFamily="34" charset="0"/>
                        <a:buChar char="•"/>
                      </a:pPr>
                      <a:r>
                        <a:rPr lang="en-US" sz="1000" b="0" dirty="0" smtClean="0"/>
                        <a:t>APIs</a:t>
                      </a:r>
                    </a:p>
                    <a:p>
                      <a:pPr marL="171450" indent="-171450">
                        <a:buFont typeface="Arial" panose="020B0604020202020204" pitchFamily="34" charset="0"/>
                        <a:buChar char="•"/>
                      </a:pPr>
                      <a:r>
                        <a:rPr lang="en-US" sz="1000" b="0" dirty="0" smtClean="0"/>
                        <a:t>brand</a:t>
                      </a:r>
                      <a:endParaRPr lang="en-US" sz="1000" b="0" dirty="0"/>
                    </a:p>
                  </a:txBody>
                  <a:tcPr marL="86481" marR="86481" marT="43240" marB="43240"/>
                </a:tc>
                <a:tc vMerge="1">
                  <a:txBody>
                    <a:bodyPr/>
                    <a:lstStyle/>
                    <a:p>
                      <a:endParaRPr lang="en-US"/>
                    </a:p>
                  </a:txBody>
                  <a:tcPr/>
                </a:tc>
                <a:tc>
                  <a:txBody>
                    <a:bodyPr/>
                    <a:lstStyle/>
                    <a:p>
                      <a:r>
                        <a:rPr lang="en-US" sz="1300" b="1" dirty="0" smtClean="0"/>
                        <a:t>Channels</a:t>
                      </a:r>
                      <a:endParaRPr lang="fa-IR" sz="1300" b="1" dirty="0" smtClean="0"/>
                    </a:p>
                    <a:p>
                      <a:pPr marL="171450" indent="-171450">
                        <a:buFont typeface="Arial" panose="020B0604020202020204" pitchFamily="34" charset="0"/>
                        <a:buChar char="•"/>
                      </a:pPr>
                      <a:r>
                        <a:rPr lang="en-US" sz="1000" b="0" dirty="0" smtClean="0"/>
                        <a:t>Email SMS Phone</a:t>
                      </a:r>
                    </a:p>
                    <a:p>
                      <a:pPr marL="171450" indent="-171450">
                        <a:buFont typeface="Arial" panose="020B0604020202020204" pitchFamily="34" charset="0"/>
                        <a:buChar char="•"/>
                      </a:pPr>
                      <a:r>
                        <a:rPr lang="en-US" sz="1000" b="0" dirty="0" smtClean="0"/>
                        <a:t>website</a:t>
                      </a:r>
                    </a:p>
                    <a:p>
                      <a:pPr marL="171450" indent="-171450">
                        <a:buFont typeface="Arial" panose="020B0604020202020204" pitchFamily="34" charset="0"/>
                        <a:buChar char="•"/>
                      </a:pPr>
                      <a:r>
                        <a:rPr lang="en-US" sz="1000" b="0" dirty="0" smtClean="0"/>
                        <a:t>Social</a:t>
                      </a:r>
                      <a:r>
                        <a:rPr lang="en-US" sz="1000" b="0" baseline="0" dirty="0" smtClean="0"/>
                        <a:t> media</a:t>
                      </a:r>
                      <a:endParaRPr lang="en-US" sz="1000" b="0" dirty="0" smtClean="0"/>
                    </a:p>
                    <a:p>
                      <a:pPr marL="171450" indent="-171450">
                        <a:buFont typeface="Arial" panose="020B0604020202020204" pitchFamily="34" charset="0"/>
                        <a:buChar char="•"/>
                      </a:pPr>
                      <a:r>
                        <a:rPr lang="en-US" sz="1000" b="0" dirty="0" smtClean="0"/>
                        <a:t>Dental Ecosystems Website</a:t>
                      </a:r>
                    </a:p>
                    <a:p>
                      <a:pPr marL="171450" indent="-171450">
                        <a:buFont typeface="Arial" panose="020B0604020202020204" pitchFamily="34" charset="0"/>
                        <a:buChar char="•"/>
                      </a:pPr>
                      <a:r>
                        <a:rPr lang="en-US" sz="1000" b="0" dirty="0" smtClean="0"/>
                        <a:t>Dental campaigns and exhibitions</a:t>
                      </a:r>
                    </a:p>
                    <a:p>
                      <a:pPr marL="171450" indent="-171450">
                        <a:buFont typeface="Arial" panose="020B0604020202020204" pitchFamily="34" charset="0"/>
                        <a:buChar char="•"/>
                      </a:pPr>
                      <a:r>
                        <a:rPr lang="en-US" sz="1000" b="0" dirty="0" smtClean="0"/>
                        <a:t>Word of mouth ads</a:t>
                      </a:r>
                    </a:p>
                    <a:p>
                      <a:pPr marL="171450" indent="-171450">
                        <a:buFont typeface="Arial" panose="020B0604020202020204" pitchFamily="34" charset="0"/>
                        <a:buChar char="•"/>
                      </a:pPr>
                      <a:r>
                        <a:rPr lang="en-US" sz="1000" b="0" dirty="0" smtClean="0"/>
                        <a:t>App store Google </a:t>
                      </a:r>
                      <a:r>
                        <a:rPr lang="en-US" sz="1000" b="0" dirty="0" smtClean="0"/>
                        <a:t>play</a:t>
                      </a:r>
                    </a:p>
                    <a:p>
                      <a:pPr marL="171450" indent="-171450">
                        <a:buFont typeface="Arial" panose="020B0604020202020204" pitchFamily="34" charset="0"/>
                        <a:buChar char="•"/>
                      </a:pPr>
                      <a:r>
                        <a:rPr lang="en-US" sz="1000" b="0" dirty="0" smtClean="0"/>
                        <a:t>ADA advertisement</a:t>
                      </a:r>
                      <a:endParaRPr lang="en-US" sz="1000" b="0" dirty="0"/>
                    </a:p>
                  </a:txBody>
                  <a:tcPr marL="86481" marR="86481" marT="43240" marB="43240"/>
                </a:tc>
                <a:tc vMerge="1">
                  <a:txBody>
                    <a:bodyPr/>
                    <a:lstStyle/>
                    <a:p>
                      <a:endParaRPr lang="en-US"/>
                    </a:p>
                  </a:txBody>
                  <a:tcPr/>
                </a:tc>
                <a:extLst>
                  <a:ext uri="{0D108BD9-81ED-4DB2-BD59-A6C34878D82A}">
                    <a16:rowId xmlns:a16="http://schemas.microsoft.com/office/drawing/2014/main" val="1106371421"/>
                  </a:ext>
                </a:extLst>
              </a:tr>
              <a:tr h="1176946">
                <a:tc gridSpan="3">
                  <a:txBody>
                    <a:bodyPr/>
                    <a:lstStyle/>
                    <a:p>
                      <a:r>
                        <a:rPr lang="en-US" sz="1300" b="1" dirty="0" smtClean="0"/>
                        <a:t>Cost Structure</a:t>
                      </a:r>
                    </a:p>
                    <a:p>
                      <a:pPr marL="171450" indent="-171450">
                        <a:buFont typeface="Arial" panose="020B0604020202020204" pitchFamily="34" charset="0"/>
                        <a:buChar char="•"/>
                      </a:pPr>
                      <a:r>
                        <a:rPr lang="en-US" sz="1000" dirty="0" smtClean="0"/>
                        <a:t>One-time payment: software and hardware systems, desks and chairs, platform design and production costs</a:t>
                      </a:r>
                    </a:p>
                    <a:p>
                      <a:pPr marL="171450" indent="-171450">
                        <a:buFont typeface="Arial" panose="020B0604020202020204" pitchFamily="34" charset="0"/>
                        <a:buChar char="•"/>
                      </a:pPr>
                      <a:r>
                        <a:rPr lang="en-US" sz="1000" dirty="0" smtClean="0"/>
                        <a:t>Permanent: marketing and advertising costs, support, maintenance and bug fixes, callback operators, utilities, transportation, internet, corporate location, staff salaries, CRM</a:t>
                      </a:r>
                    </a:p>
                    <a:p>
                      <a:pPr marL="171450" indent="-171450">
                        <a:buFont typeface="Arial" panose="020B0604020202020204" pitchFamily="34" charset="0"/>
                        <a:buChar char="•"/>
                      </a:pPr>
                      <a:r>
                        <a:rPr lang="en-US" sz="1000" dirty="0" smtClean="0"/>
                        <a:t>Variable: consulting, service outsourcing</a:t>
                      </a:r>
                      <a:endParaRPr lang="en-US" sz="1000" dirty="0"/>
                    </a:p>
                  </a:txBody>
                  <a:tcPr marL="86481" marR="86481" marT="43240" marB="43240"/>
                </a:tc>
                <a:tc hMerge="1">
                  <a:txBody>
                    <a:bodyPr/>
                    <a:lstStyle/>
                    <a:p>
                      <a:endParaRPr lang="en-US"/>
                    </a:p>
                  </a:txBody>
                  <a:tcPr/>
                </a:tc>
                <a:tc hMerge="1">
                  <a:txBody>
                    <a:bodyPr/>
                    <a:lstStyle/>
                    <a:p>
                      <a:endParaRPr lang="en-US" dirty="0"/>
                    </a:p>
                  </a:txBody>
                  <a:tcPr/>
                </a:tc>
                <a:tc gridSpan="2">
                  <a:txBody>
                    <a:bodyPr/>
                    <a:lstStyle/>
                    <a:p>
                      <a:r>
                        <a:rPr lang="en-US" sz="1300" b="1" dirty="0" smtClean="0"/>
                        <a:t>Revenue Streams</a:t>
                      </a:r>
                    </a:p>
                    <a:p>
                      <a:pPr marL="171450" indent="-171450">
                        <a:buFont typeface="Arial" panose="020B0604020202020204" pitchFamily="34" charset="0"/>
                        <a:buChar char="•"/>
                      </a:pPr>
                      <a:r>
                        <a:rPr lang="en-US" sz="1000" b="0" dirty="0" smtClean="0"/>
                        <a:t>Charge dentist per patient</a:t>
                      </a:r>
                    </a:p>
                    <a:p>
                      <a:pPr marL="171450" indent="-171450">
                        <a:buFont typeface="Arial" panose="020B0604020202020204" pitchFamily="34" charset="0"/>
                        <a:buChar char="•"/>
                      </a:pPr>
                      <a:r>
                        <a:rPr lang="en-US" sz="1000" b="0" dirty="0" smtClean="0"/>
                        <a:t>Charge</a:t>
                      </a:r>
                      <a:r>
                        <a:rPr lang="en-US" sz="1000" b="0" baseline="0" dirty="0" smtClean="0"/>
                        <a:t> dentist by activation</a:t>
                      </a:r>
                    </a:p>
                    <a:p>
                      <a:pPr marL="171450" indent="-171450">
                        <a:buFont typeface="Arial" panose="020B0604020202020204" pitchFamily="34" charset="0"/>
                        <a:buChar char="•"/>
                      </a:pPr>
                      <a:r>
                        <a:rPr lang="en-US" sz="1000" b="0" baseline="0" dirty="0" smtClean="0"/>
                        <a:t>Charge dentist by service</a:t>
                      </a:r>
                      <a:endParaRPr lang="en-US" sz="1000" b="0" dirty="0"/>
                    </a:p>
                  </a:txBody>
                  <a:tcPr marL="86481" marR="86481" marT="43240" marB="43240"/>
                </a:tc>
                <a:tc hMerge="1">
                  <a:txBody>
                    <a:bodyPr/>
                    <a:lstStyle/>
                    <a:p>
                      <a:endParaRPr lang="en-US" dirty="0"/>
                    </a:p>
                  </a:txBody>
                  <a:tcPr/>
                </a:tc>
                <a:extLst>
                  <a:ext uri="{0D108BD9-81ED-4DB2-BD59-A6C34878D82A}">
                    <a16:rowId xmlns:a16="http://schemas.microsoft.com/office/drawing/2014/main" val="1255880898"/>
                  </a:ext>
                </a:extLst>
              </a:tr>
            </a:tbl>
          </a:graphicData>
        </a:graphic>
      </p:graphicFrame>
      <p:sp>
        <p:nvSpPr>
          <p:cNvPr id="85" name="Rectangle 84"/>
          <p:cNvSpPr/>
          <p:nvPr/>
        </p:nvSpPr>
        <p:spPr>
          <a:xfrm>
            <a:off x="4467061" y="1161602"/>
            <a:ext cx="3477042"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Business Strategy – Business model</a:t>
            </a:r>
            <a:endParaRPr lang="en-US"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34056169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119820" y="1161602"/>
            <a:ext cx="3931269"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Business Strategy – Mission, Vision, Value</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tx2">
                <a:lumMod val="7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 name="Rectangle 131"/>
          <p:cNvSpPr/>
          <p:nvPr/>
        </p:nvSpPr>
        <p:spPr>
          <a:xfrm>
            <a:off x="334684" y="6207453"/>
            <a:ext cx="1267463" cy="369332"/>
          </a:xfrm>
          <a:prstGeom prst="rect">
            <a:avLst/>
          </a:prstGeom>
        </p:spPr>
        <p:txBody>
          <a:bodyPr wrap="none">
            <a:spAutoFit/>
          </a:bodyPr>
          <a:lstStyle/>
          <a:p>
            <a:pPr algn="ctr"/>
            <a:r>
              <a:rPr lang="en-US" b="1" dirty="0"/>
              <a:t>BLUETEETH</a:t>
            </a:r>
          </a:p>
        </p:txBody>
      </p:sp>
      <p:sp>
        <p:nvSpPr>
          <p:cNvPr id="134" name="TextBox 133"/>
          <p:cNvSpPr txBox="1"/>
          <p:nvPr/>
        </p:nvSpPr>
        <p:spPr>
          <a:xfrm>
            <a:off x="1602147" y="1883026"/>
            <a:ext cx="3173639" cy="400110"/>
          </a:xfrm>
          <a:prstGeom prst="rect">
            <a:avLst/>
          </a:prstGeom>
          <a:noFill/>
        </p:spPr>
        <p:txBody>
          <a:bodyPr wrap="square" rtlCol="0">
            <a:spAutoFit/>
          </a:bodyPr>
          <a:lstStyle/>
          <a:p>
            <a:pPr algn="ctr"/>
            <a:r>
              <a:rPr lang="en-US" sz="2000" b="1" dirty="0" smtClean="0"/>
              <a:t>Mission</a:t>
            </a:r>
            <a:endParaRPr lang="en-US" sz="2000" b="1" dirty="0"/>
          </a:p>
        </p:txBody>
      </p:sp>
      <p:sp>
        <p:nvSpPr>
          <p:cNvPr id="135" name="TextBox 134"/>
          <p:cNvSpPr txBox="1"/>
          <p:nvPr/>
        </p:nvSpPr>
        <p:spPr>
          <a:xfrm>
            <a:off x="7626453" y="1907421"/>
            <a:ext cx="3173639" cy="400110"/>
          </a:xfrm>
          <a:prstGeom prst="rect">
            <a:avLst/>
          </a:prstGeom>
          <a:noFill/>
        </p:spPr>
        <p:txBody>
          <a:bodyPr wrap="square" rtlCol="0">
            <a:spAutoFit/>
          </a:bodyPr>
          <a:lstStyle/>
          <a:p>
            <a:pPr algn="ctr"/>
            <a:r>
              <a:rPr lang="en-US" sz="2000" b="1" dirty="0" smtClean="0"/>
              <a:t>Vision</a:t>
            </a:r>
            <a:endParaRPr lang="en-US" sz="2000" b="1" dirty="0"/>
          </a:p>
        </p:txBody>
      </p:sp>
      <p:sp>
        <p:nvSpPr>
          <p:cNvPr id="136" name="TextBox 135"/>
          <p:cNvSpPr txBox="1"/>
          <p:nvPr/>
        </p:nvSpPr>
        <p:spPr>
          <a:xfrm>
            <a:off x="7487014" y="3618148"/>
            <a:ext cx="3173639" cy="400110"/>
          </a:xfrm>
          <a:prstGeom prst="rect">
            <a:avLst/>
          </a:prstGeom>
          <a:noFill/>
        </p:spPr>
        <p:txBody>
          <a:bodyPr wrap="square" rtlCol="0">
            <a:spAutoFit/>
          </a:bodyPr>
          <a:lstStyle/>
          <a:p>
            <a:pPr algn="ctr"/>
            <a:r>
              <a:rPr lang="en-US" sz="2000" b="1" dirty="0" smtClean="0"/>
              <a:t>Values</a:t>
            </a:r>
            <a:endParaRPr lang="en-US" sz="2000" b="1" dirty="0"/>
          </a:p>
        </p:txBody>
      </p:sp>
      <p:sp>
        <p:nvSpPr>
          <p:cNvPr id="137" name="Rectangle 136"/>
          <p:cNvSpPr/>
          <p:nvPr/>
        </p:nvSpPr>
        <p:spPr>
          <a:xfrm>
            <a:off x="709690" y="2338930"/>
            <a:ext cx="5451675" cy="2308324"/>
          </a:xfrm>
          <a:prstGeom prst="rect">
            <a:avLst/>
          </a:prstGeom>
        </p:spPr>
        <p:txBody>
          <a:bodyPr wrap="square">
            <a:spAutoFit/>
          </a:bodyPr>
          <a:lstStyle/>
          <a:p>
            <a:pPr algn="justLow"/>
            <a:r>
              <a:rPr lang="en-US" dirty="0">
                <a:solidFill>
                  <a:srgbClr val="333333"/>
                </a:solidFill>
              </a:rPr>
              <a:t>We offer the highest quality products and services in the </a:t>
            </a:r>
            <a:r>
              <a:rPr lang="en-US" dirty="0" smtClean="0">
                <a:solidFill>
                  <a:srgbClr val="333333"/>
                </a:solidFill>
              </a:rPr>
              <a:t>dental industry in </a:t>
            </a:r>
            <a:r>
              <a:rPr lang="en-US" dirty="0">
                <a:solidFill>
                  <a:srgbClr val="333333"/>
                </a:solidFill>
              </a:rPr>
              <a:t>the </a:t>
            </a:r>
            <a:r>
              <a:rPr lang="en-US" dirty="0" smtClean="0">
                <a:solidFill>
                  <a:srgbClr val="333333"/>
                </a:solidFill>
              </a:rPr>
              <a:t>USA to </a:t>
            </a:r>
            <a:r>
              <a:rPr lang="en-US" dirty="0">
                <a:solidFill>
                  <a:srgbClr val="333333"/>
                </a:solidFill>
              </a:rPr>
              <a:t>provide services to patients around the </a:t>
            </a:r>
            <a:r>
              <a:rPr lang="en-US" dirty="0" smtClean="0">
                <a:solidFill>
                  <a:srgbClr val="333333"/>
                </a:solidFill>
              </a:rPr>
              <a:t>USA </a:t>
            </a:r>
            <a:r>
              <a:rPr lang="en-US" dirty="0">
                <a:solidFill>
                  <a:srgbClr val="333333"/>
                </a:solidFill>
              </a:rPr>
              <a:t>and enable them to get the treatment </a:t>
            </a:r>
            <a:r>
              <a:rPr lang="en-US" dirty="0" smtClean="0">
                <a:solidFill>
                  <a:srgbClr val="333333"/>
                </a:solidFill>
              </a:rPr>
              <a:t>they </a:t>
            </a:r>
            <a:r>
              <a:rPr lang="en-US" dirty="0">
                <a:solidFill>
                  <a:srgbClr val="333333"/>
                </a:solidFill>
              </a:rPr>
              <a:t>need </a:t>
            </a:r>
            <a:r>
              <a:rPr lang="en-US" dirty="0" smtClean="0">
                <a:solidFill>
                  <a:srgbClr val="333333"/>
                </a:solidFill>
              </a:rPr>
              <a:t>at </a:t>
            </a:r>
            <a:r>
              <a:rPr lang="en-US" dirty="0">
                <a:solidFill>
                  <a:srgbClr val="333333"/>
                </a:solidFill>
              </a:rPr>
              <a:t>the lowest price, in the best way and with the highest quality. </a:t>
            </a:r>
            <a:r>
              <a:rPr lang="en-US" dirty="0" smtClean="0">
                <a:solidFill>
                  <a:srgbClr val="333333"/>
                </a:solidFill>
              </a:rPr>
              <a:t> By using the </a:t>
            </a:r>
            <a:r>
              <a:rPr lang="en-US" dirty="0">
                <a:solidFill>
                  <a:srgbClr val="333333"/>
                </a:solidFill>
              </a:rPr>
              <a:t>business knowledge available in the </a:t>
            </a:r>
            <a:r>
              <a:rPr lang="en-US" dirty="0" smtClean="0">
                <a:solidFill>
                  <a:srgbClr val="333333"/>
                </a:solidFill>
              </a:rPr>
              <a:t>dental industry, </a:t>
            </a:r>
            <a:r>
              <a:rPr lang="en-US" dirty="0">
                <a:solidFill>
                  <a:srgbClr val="333333"/>
                </a:solidFill>
              </a:rPr>
              <a:t>we provide trained human resources, software tools, and quality practices with international standards.</a:t>
            </a:r>
            <a:endParaRPr lang="en-US" b="0" i="0" dirty="0" smtClean="0">
              <a:solidFill>
                <a:srgbClr val="333333"/>
              </a:solidFill>
              <a:effectLst/>
            </a:endParaRPr>
          </a:p>
        </p:txBody>
      </p:sp>
      <p:sp>
        <p:nvSpPr>
          <p:cNvPr id="60" name="Rectangle 59"/>
          <p:cNvSpPr/>
          <p:nvPr/>
        </p:nvSpPr>
        <p:spPr>
          <a:xfrm>
            <a:off x="6490021" y="2334678"/>
            <a:ext cx="5446504" cy="1200329"/>
          </a:xfrm>
          <a:prstGeom prst="rect">
            <a:avLst/>
          </a:prstGeom>
        </p:spPr>
        <p:txBody>
          <a:bodyPr wrap="square">
            <a:spAutoFit/>
          </a:bodyPr>
          <a:lstStyle/>
          <a:p>
            <a:pPr algn="justLow"/>
            <a:r>
              <a:rPr lang="en-US" dirty="0" smtClean="0">
                <a:solidFill>
                  <a:srgbClr val="333333"/>
                </a:solidFill>
              </a:rPr>
              <a:t>To be a broad marketing solution at the same time the best app for users to manage their data and keep them more connected to their doctor in every private health practice ( vet , physiotherapy, dentistry)</a:t>
            </a:r>
            <a:endParaRPr lang="en-US" b="0" i="0" dirty="0" smtClean="0">
              <a:solidFill>
                <a:srgbClr val="333333"/>
              </a:solidFill>
              <a:effectLst/>
            </a:endParaRPr>
          </a:p>
        </p:txBody>
      </p:sp>
      <p:sp>
        <p:nvSpPr>
          <p:cNvPr id="61" name="Rectangle 60"/>
          <p:cNvSpPr/>
          <p:nvPr/>
        </p:nvSpPr>
        <p:spPr>
          <a:xfrm>
            <a:off x="6490020" y="3940058"/>
            <a:ext cx="5446504" cy="1754326"/>
          </a:xfrm>
          <a:prstGeom prst="rect">
            <a:avLst/>
          </a:prstGeom>
        </p:spPr>
        <p:txBody>
          <a:bodyPr wrap="square">
            <a:spAutoFit/>
          </a:bodyPr>
          <a:lstStyle/>
          <a:p>
            <a:pPr algn="justLow"/>
            <a:r>
              <a:rPr lang="en-US" dirty="0" smtClean="0">
                <a:solidFill>
                  <a:srgbClr val="333333"/>
                </a:solidFill>
              </a:rPr>
              <a:t>Provide dentist with easy to use and manage dashboard to enhance communication with their patient and improve their patient pool by keeping them loyal. Provide patient with easy to use app that ease the appointment booking process and managing their historical data in a easy to understand manner</a:t>
            </a:r>
            <a:endParaRPr lang="en-US" b="0" i="0" dirty="0" smtClean="0">
              <a:solidFill>
                <a:srgbClr val="333333"/>
              </a:solidFill>
              <a:effectLst/>
            </a:endParaRPr>
          </a:p>
        </p:txBody>
      </p:sp>
    </p:spTree>
    <p:extLst>
      <p:ext uri="{BB962C8B-B14F-4D97-AF65-F5344CB8AC3E}">
        <p14:creationId xmlns:p14="http://schemas.microsoft.com/office/powerpoint/2010/main" val="24337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402560" y="1161602"/>
            <a:ext cx="2069797"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Financial Plan - Data</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bg1">
                <a:lumMod val="8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 name="Table 40"/>
          <p:cNvGraphicFramePr>
            <a:graphicFrameLocks noGrp="1"/>
          </p:cNvGraphicFramePr>
          <p:nvPr>
            <p:extLst>
              <p:ext uri="{D42A27DB-BD31-4B8C-83A1-F6EECF244321}">
                <p14:modId xmlns:p14="http://schemas.microsoft.com/office/powerpoint/2010/main" val="2168395252"/>
              </p:ext>
            </p:extLst>
          </p:nvPr>
        </p:nvGraphicFramePr>
        <p:xfrm>
          <a:off x="1909522" y="2279925"/>
          <a:ext cx="8128000" cy="1483360"/>
        </p:xfrm>
        <a:graphic>
          <a:graphicData uri="http://schemas.openxmlformats.org/drawingml/2006/table">
            <a:tbl>
              <a:tblPr firstRow="1" bandRow="1">
                <a:tableStyleId>{F5AB1C69-6EDB-4FF4-983F-18BD219EF322}</a:tableStyleId>
              </a:tblPr>
              <a:tblGrid>
                <a:gridCol w="2032000">
                  <a:extLst>
                    <a:ext uri="{9D8B030D-6E8A-4147-A177-3AD203B41FA5}">
                      <a16:colId xmlns:a16="http://schemas.microsoft.com/office/drawing/2014/main" val="1087685734"/>
                    </a:ext>
                  </a:extLst>
                </a:gridCol>
                <a:gridCol w="2032000">
                  <a:extLst>
                    <a:ext uri="{9D8B030D-6E8A-4147-A177-3AD203B41FA5}">
                      <a16:colId xmlns:a16="http://schemas.microsoft.com/office/drawing/2014/main" val="934910193"/>
                    </a:ext>
                  </a:extLst>
                </a:gridCol>
                <a:gridCol w="2032000">
                  <a:extLst>
                    <a:ext uri="{9D8B030D-6E8A-4147-A177-3AD203B41FA5}">
                      <a16:colId xmlns:a16="http://schemas.microsoft.com/office/drawing/2014/main" val="725420941"/>
                    </a:ext>
                  </a:extLst>
                </a:gridCol>
                <a:gridCol w="2032000">
                  <a:extLst>
                    <a:ext uri="{9D8B030D-6E8A-4147-A177-3AD203B41FA5}">
                      <a16:colId xmlns:a16="http://schemas.microsoft.com/office/drawing/2014/main" val="2741901655"/>
                    </a:ext>
                  </a:extLst>
                </a:gridCol>
              </a:tblGrid>
              <a:tr h="370840">
                <a:tc>
                  <a:txBody>
                    <a:bodyPr/>
                    <a:lstStyle/>
                    <a:p>
                      <a:pPr algn="ctr"/>
                      <a:r>
                        <a:rPr lang="en-US" dirty="0" smtClean="0"/>
                        <a:t>Year</a:t>
                      </a:r>
                      <a:endParaRPr lang="en-US" dirty="0"/>
                    </a:p>
                  </a:txBody>
                  <a:tcPr anchor="ctr"/>
                </a:tc>
                <a:tc>
                  <a:txBody>
                    <a:bodyPr/>
                    <a:lstStyle/>
                    <a:p>
                      <a:pPr algn="ctr"/>
                      <a:r>
                        <a:rPr lang="en-US" dirty="0" smtClean="0"/>
                        <a:t>Optimistic</a:t>
                      </a:r>
                      <a:endParaRPr lang="en-US" dirty="0"/>
                    </a:p>
                  </a:txBody>
                  <a:tcPr anchor="ctr"/>
                </a:tc>
                <a:tc>
                  <a:txBody>
                    <a:bodyPr/>
                    <a:lstStyle/>
                    <a:p>
                      <a:pPr algn="ctr"/>
                      <a:r>
                        <a:rPr lang="en-US" dirty="0" smtClean="0"/>
                        <a:t>Possible</a:t>
                      </a:r>
                      <a:endParaRPr lang="en-US" dirty="0"/>
                    </a:p>
                  </a:txBody>
                  <a:tcPr anchor="ctr"/>
                </a:tc>
                <a:tc>
                  <a:txBody>
                    <a:bodyPr/>
                    <a:lstStyle/>
                    <a:p>
                      <a:pPr algn="ctr"/>
                      <a:r>
                        <a:rPr lang="en-US" dirty="0" smtClean="0"/>
                        <a:t>Pessimistic</a:t>
                      </a:r>
                      <a:endParaRPr lang="en-US" dirty="0"/>
                    </a:p>
                  </a:txBody>
                  <a:tcPr anchor="ctr"/>
                </a:tc>
                <a:extLst>
                  <a:ext uri="{0D108BD9-81ED-4DB2-BD59-A6C34878D82A}">
                    <a16:rowId xmlns:a16="http://schemas.microsoft.com/office/drawing/2014/main" val="2241167831"/>
                  </a:ext>
                </a:extLst>
              </a:tr>
              <a:tr h="370840">
                <a:tc>
                  <a:txBody>
                    <a:bodyPr/>
                    <a:lstStyle/>
                    <a:p>
                      <a:pPr algn="ctr"/>
                      <a:r>
                        <a:rPr lang="en-US" dirty="0" smtClean="0"/>
                        <a:t>1</a:t>
                      </a:r>
                      <a:r>
                        <a:rPr lang="en-US" baseline="30000" dirty="0" smtClean="0"/>
                        <a:t>st</a:t>
                      </a:r>
                      <a:r>
                        <a:rPr lang="en-US" dirty="0" smtClean="0"/>
                        <a:t> year</a:t>
                      </a:r>
                      <a:endParaRPr lang="en-US" dirty="0"/>
                    </a:p>
                  </a:txBody>
                  <a:tcPr anchor="ctr"/>
                </a:tc>
                <a:tc>
                  <a:txBody>
                    <a:bodyPr/>
                    <a:lstStyle/>
                    <a:p>
                      <a:pPr algn="ctr"/>
                      <a:r>
                        <a:rPr lang="en-US" dirty="0" smtClean="0"/>
                        <a:t>4.8%</a:t>
                      </a:r>
                      <a:endParaRPr lang="en-US" dirty="0"/>
                    </a:p>
                  </a:txBody>
                  <a:tcPr anchor="ctr"/>
                </a:tc>
                <a:tc>
                  <a:txBody>
                    <a:bodyPr/>
                    <a:lstStyle/>
                    <a:p>
                      <a:pPr algn="ctr"/>
                      <a:r>
                        <a:rPr lang="en-US" dirty="0" smtClean="0"/>
                        <a:t>2.4%</a:t>
                      </a:r>
                      <a:endParaRPr lang="en-US" dirty="0"/>
                    </a:p>
                  </a:txBody>
                  <a:tcPr anchor="ctr"/>
                </a:tc>
                <a:tc>
                  <a:txBody>
                    <a:bodyPr/>
                    <a:lstStyle/>
                    <a:p>
                      <a:pPr algn="ctr"/>
                      <a:r>
                        <a:rPr lang="en-US" dirty="0" smtClean="0"/>
                        <a:t>0.8%</a:t>
                      </a:r>
                      <a:endParaRPr lang="en-US" dirty="0"/>
                    </a:p>
                  </a:txBody>
                  <a:tcPr anchor="ctr"/>
                </a:tc>
                <a:extLst>
                  <a:ext uri="{0D108BD9-81ED-4DB2-BD59-A6C34878D82A}">
                    <a16:rowId xmlns:a16="http://schemas.microsoft.com/office/drawing/2014/main" val="953217838"/>
                  </a:ext>
                </a:extLst>
              </a:tr>
              <a:tr h="370840">
                <a:tc>
                  <a:txBody>
                    <a:bodyPr/>
                    <a:lstStyle/>
                    <a:p>
                      <a:pPr algn="ctr"/>
                      <a:r>
                        <a:rPr lang="en-US" dirty="0" smtClean="0"/>
                        <a:t>2</a:t>
                      </a:r>
                      <a:r>
                        <a:rPr lang="en-US" baseline="30000" dirty="0" smtClean="0"/>
                        <a:t>nd</a:t>
                      </a:r>
                      <a:r>
                        <a:rPr lang="en-US" dirty="0" smtClean="0"/>
                        <a:t> year</a:t>
                      </a:r>
                      <a:endParaRPr lang="en-US" dirty="0"/>
                    </a:p>
                  </a:txBody>
                  <a:tcPr anchor="ctr"/>
                </a:tc>
                <a:tc>
                  <a:txBody>
                    <a:bodyPr/>
                    <a:lstStyle/>
                    <a:p>
                      <a:pPr algn="ctr"/>
                      <a:r>
                        <a:rPr lang="en-US" dirty="0" smtClean="0"/>
                        <a:t>14.7%</a:t>
                      </a:r>
                      <a:endParaRPr lang="en-US" dirty="0"/>
                    </a:p>
                  </a:txBody>
                  <a:tcPr anchor="ctr"/>
                </a:tc>
                <a:tc>
                  <a:txBody>
                    <a:bodyPr/>
                    <a:lstStyle/>
                    <a:p>
                      <a:pPr algn="ctr"/>
                      <a:r>
                        <a:rPr lang="en-US" dirty="0" smtClean="0"/>
                        <a:t>7.4%</a:t>
                      </a:r>
                      <a:endParaRPr lang="en-US" dirty="0"/>
                    </a:p>
                  </a:txBody>
                  <a:tcPr anchor="ctr"/>
                </a:tc>
                <a:tc>
                  <a:txBody>
                    <a:bodyPr/>
                    <a:lstStyle/>
                    <a:p>
                      <a:pPr algn="ctr"/>
                      <a:r>
                        <a:rPr lang="en-US" dirty="0" smtClean="0"/>
                        <a:t>2.5%</a:t>
                      </a:r>
                      <a:endParaRPr lang="en-US" dirty="0"/>
                    </a:p>
                  </a:txBody>
                  <a:tcPr anchor="ctr"/>
                </a:tc>
                <a:extLst>
                  <a:ext uri="{0D108BD9-81ED-4DB2-BD59-A6C34878D82A}">
                    <a16:rowId xmlns:a16="http://schemas.microsoft.com/office/drawing/2014/main" val="776565427"/>
                  </a:ext>
                </a:extLst>
              </a:tr>
              <a:tr h="370840">
                <a:tc>
                  <a:txBody>
                    <a:bodyPr/>
                    <a:lstStyle/>
                    <a:p>
                      <a:pPr algn="ctr"/>
                      <a:r>
                        <a:rPr lang="en-US" dirty="0" smtClean="0"/>
                        <a:t>3</a:t>
                      </a:r>
                      <a:r>
                        <a:rPr lang="en-US" baseline="30000" dirty="0" smtClean="0"/>
                        <a:t>rd</a:t>
                      </a:r>
                      <a:r>
                        <a:rPr lang="en-US" dirty="0" smtClean="0"/>
                        <a:t> year</a:t>
                      </a:r>
                      <a:endParaRPr lang="en-US" dirty="0"/>
                    </a:p>
                  </a:txBody>
                  <a:tcPr anchor="ctr"/>
                </a:tc>
                <a:tc>
                  <a:txBody>
                    <a:bodyPr/>
                    <a:lstStyle/>
                    <a:p>
                      <a:pPr algn="ctr"/>
                      <a:r>
                        <a:rPr lang="en-US" dirty="0" smtClean="0"/>
                        <a:t>30%</a:t>
                      </a:r>
                      <a:endParaRPr lang="en-US" dirty="0"/>
                    </a:p>
                  </a:txBody>
                  <a:tcPr anchor="ctr"/>
                </a:tc>
                <a:tc>
                  <a:txBody>
                    <a:bodyPr/>
                    <a:lstStyle/>
                    <a:p>
                      <a:pPr algn="ctr"/>
                      <a:r>
                        <a:rPr lang="en-US" dirty="0" smtClean="0"/>
                        <a:t>15%</a:t>
                      </a:r>
                      <a:endParaRPr lang="en-US" dirty="0"/>
                    </a:p>
                  </a:txBody>
                  <a:tcPr anchor="ctr"/>
                </a:tc>
                <a:tc>
                  <a:txBody>
                    <a:bodyPr/>
                    <a:lstStyle/>
                    <a:p>
                      <a:pPr algn="ctr"/>
                      <a:r>
                        <a:rPr lang="en-US" dirty="0" smtClean="0"/>
                        <a:t>5%</a:t>
                      </a:r>
                      <a:endParaRPr lang="en-US" dirty="0"/>
                    </a:p>
                  </a:txBody>
                  <a:tcPr anchor="ctr"/>
                </a:tc>
                <a:extLst>
                  <a:ext uri="{0D108BD9-81ED-4DB2-BD59-A6C34878D82A}">
                    <a16:rowId xmlns:a16="http://schemas.microsoft.com/office/drawing/2014/main" val="1704243005"/>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1548076459"/>
              </p:ext>
            </p:extLst>
          </p:nvPr>
        </p:nvGraphicFramePr>
        <p:xfrm>
          <a:off x="1909522" y="4475163"/>
          <a:ext cx="8128000" cy="1514779"/>
        </p:xfrm>
        <a:graphic>
          <a:graphicData uri="http://schemas.openxmlformats.org/drawingml/2006/table">
            <a:tbl>
              <a:tblPr firstRow="1" bandRow="1">
                <a:tableStyleId>{F5AB1C69-6EDB-4FF4-983F-18BD219EF322}</a:tableStyleId>
              </a:tblPr>
              <a:tblGrid>
                <a:gridCol w="6096000">
                  <a:extLst>
                    <a:ext uri="{9D8B030D-6E8A-4147-A177-3AD203B41FA5}">
                      <a16:colId xmlns:a16="http://schemas.microsoft.com/office/drawing/2014/main" val="1087685734"/>
                    </a:ext>
                  </a:extLst>
                </a:gridCol>
                <a:gridCol w="2032000">
                  <a:extLst>
                    <a:ext uri="{9D8B030D-6E8A-4147-A177-3AD203B41FA5}">
                      <a16:colId xmlns:a16="http://schemas.microsoft.com/office/drawing/2014/main" val="2741901655"/>
                    </a:ext>
                  </a:extLst>
                </a:gridCol>
              </a:tblGrid>
              <a:tr h="402259">
                <a:tc>
                  <a:txBody>
                    <a:bodyPr/>
                    <a:lstStyle/>
                    <a:p>
                      <a:pPr algn="ctr"/>
                      <a:r>
                        <a:rPr lang="en-US" dirty="0" smtClean="0"/>
                        <a:t>Description</a:t>
                      </a:r>
                      <a:endParaRPr lang="en-US" dirty="0"/>
                    </a:p>
                  </a:txBody>
                  <a:tcPr anchor="ctr"/>
                </a:tc>
                <a:tc>
                  <a:txBody>
                    <a:bodyPr/>
                    <a:lstStyle/>
                    <a:p>
                      <a:pPr algn="ctr"/>
                      <a:r>
                        <a:rPr lang="en-US" dirty="0" smtClean="0"/>
                        <a:t>Amount</a:t>
                      </a:r>
                      <a:endParaRPr lang="en-US" dirty="0"/>
                    </a:p>
                  </a:txBody>
                  <a:tcPr anchor="ctr"/>
                </a:tc>
                <a:extLst>
                  <a:ext uri="{0D108BD9-81ED-4DB2-BD59-A6C34878D82A}">
                    <a16:rowId xmlns:a16="http://schemas.microsoft.com/office/drawing/2014/main" val="2241167831"/>
                  </a:ext>
                </a:extLst>
              </a:tr>
              <a:tr h="370840">
                <a:tc>
                  <a:txBody>
                    <a:bodyPr/>
                    <a:lstStyle/>
                    <a:p>
                      <a:pPr algn="ctr"/>
                      <a:r>
                        <a:rPr lang="en-US" dirty="0" smtClean="0"/>
                        <a:t>Number of dentists in the</a:t>
                      </a:r>
                      <a:r>
                        <a:rPr lang="en-US" baseline="0" dirty="0" smtClean="0"/>
                        <a:t> USA  </a:t>
                      </a:r>
                      <a:endParaRPr lang="en-US" dirty="0"/>
                    </a:p>
                  </a:txBody>
                  <a:tcPr anchor="ctr"/>
                </a:tc>
                <a:tc>
                  <a:txBody>
                    <a:bodyPr/>
                    <a:lstStyle/>
                    <a:p>
                      <a:pPr algn="ctr"/>
                      <a:r>
                        <a:rPr lang="en-US" dirty="0" smtClean="0"/>
                        <a:t>201,927</a:t>
                      </a:r>
                      <a:endParaRPr lang="en-US" dirty="0"/>
                    </a:p>
                  </a:txBody>
                  <a:tcPr anchor="ctr"/>
                </a:tc>
                <a:extLst>
                  <a:ext uri="{0D108BD9-81ED-4DB2-BD59-A6C34878D82A}">
                    <a16:rowId xmlns:a16="http://schemas.microsoft.com/office/drawing/2014/main" val="953217838"/>
                  </a:ext>
                </a:extLst>
              </a:tr>
              <a:tr h="370840">
                <a:tc>
                  <a:txBody>
                    <a:bodyPr/>
                    <a:lstStyle/>
                    <a:p>
                      <a:pPr algn="ctr"/>
                      <a:r>
                        <a:rPr lang="en-US" dirty="0" smtClean="0"/>
                        <a:t>Dentists whom</a:t>
                      </a:r>
                      <a:r>
                        <a:rPr lang="en-US" baseline="0" dirty="0" smtClean="0"/>
                        <a:t> use PMS %</a:t>
                      </a:r>
                      <a:endParaRPr lang="en-US" dirty="0"/>
                    </a:p>
                  </a:txBody>
                  <a:tcPr anchor="ctr"/>
                </a:tc>
                <a:tc>
                  <a:txBody>
                    <a:bodyPr/>
                    <a:lstStyle/>
                    <a:p>
                      <a:pPr algn="ctr"/>
                      <a:r>
                        <a:rPr lang="en-US" dirty="0" smtClean="0"/>
                        <a:t>93%</a:t>
                      </a:r>
                      <a:endParaRPr lang="en-US" dirty="0"/>
                    </a:p>
                  </a:txBody>
                  <a:tcPr anchor="ctr"/>
                </a:tc>
                <a:extLst>
                  <a:ext uri="{0D108BD9-81ED-4DB2-BD59-A6C34878D82A}">
                    <a16:rowId xmlns:a16="http://schemas.microsoft.com/office/drawing/2014/main" val="1704243005"/>
                  </a:ext>
                </a:extLst>
              </a:tr>
              <a:tr h="370840">
                <a:tc>
                  <a:txBody>
                    <a:bodyPr/>
                    <a:lstStyle/>
                    <a:p>
                      <a:pPr algn="ctr"/>
                      <a:r>
                        <a:rPr lang="en-US" dirty="0" smtClean="0"/>
                        <a:t>Average number of patients</a:t>
                      </a:r>
                      <a:r>
                        <a:rPr lang="en-US" baseline="0" dirty="0" smtClean="0"/>
                        <a:t> per dentist (at least)</a:t>
                      </a:r>
                      <a:endParaRPr lang="en-US" dirty="0"/>
                    </a:p>
                  </a:txBody>
                  <a:tcPr anchor="ctr"/>
                </a:tc>
                <a:tc>
                  <a:txBody>
                    <a:bodyPr/>
                    <a:lstStyle/>
                    <a:p>
                      <a:pPr algn="ctr"/>
                      <a:r>
                        <a:rPr lang="en-US" dirty="0" smtClean="0"/>
                        <a:t>1550</a:t>
                      </a:r>
                      <a:endParaRPr lang="en-US" dirty="0"/>
                    </a:p>
                  </a:txBody>
                  <a:tcPr anchor="ctr"/>
                </a:tc>
                <a:extLst>
                  <a:ext uri="{0D108BD9-81ED-4DB2-BD59-A6C34878D82A}">
                    <a16:rowId xmlns:a16="http://schemas.microsoft.com/office/drawing/2014/main" val="2271436091"/>
                  </a:ext>
                </a:extLst>
              </a:tr>
            </a:tbl>
          </a:graphicData>
        </a:graphic>
      </p:graphicFrame>
      <p:pic>
        <p:nvPicPr>
          <p:cNvPr id="58" name="Picture 5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74451" y="1907768"/>
            <a:ext cx="293024" cy="347077"/>
          </a:xfrm>
          <a:prstGeom prst="rect">
            <a:avLst/>
          </a:prstGeom>
        </p:spPr>
      </p:pic>
      <p:pic>
        <p:nvPicPr>
          <p:cNvPr id="59" name="Picture 5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848491" y="1915256"/>
            <a:ext cx="282366" cy="334452"/>
          </a:xfrm>
          <a:prstGeom prst="rect">
            <a:avLst/>
          </a:prstGeom>
        </p:spPr>
      </p:pic>
      <p:grpSp>
        <p:nvGrpSpPr>
          <p:cNvPr id="60" name="Group 59"/>
          <p:cNvGrpSpPr/>
          <p:nvPr/>
        </p:nvGrpSpPr>
        <p:grpSpPr>
          <a:xfrm>
            <a:off x="6883516" y="1907768"/>
            <a:ext cx="276226" cy="327180"/>
            <a:chOff x="6699340" y="1688065"/>
            <a:chExt cx="482622" cy="571649"/>
          </a:xfrm>
        </p:grpSpPr>
        <p:pic>
          <p:nvPicPr>
            <p:cNvPr id="61" name="Picture 60"/>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99340" y="1688065"/>
              <a:ext cx="482622" cy="571649"/>
            </a:xfrm>
            <a:prstGeom prst="rect">
              <a:avLst/>
            </a:prstGeom>
          </p:spPr>
        </p:pic>
        <p:sp>
          <p:nvSpPr>
            <p:cNvPr id="62" name="Rectangle 61"/>
            <p:cNvSpPr/>
            <p:nvPr/>
          </p:nvSpPr>
          <p:spPr>
            <a:xfrm>
              <a:off x="6855384" y="1915089"/>
              <a:ext cx="115748" cy="52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3"/>
            </a:p>
          </p:txBody>
        </p:sp>
        <p:cxnSp>
          <p:nvCxnSpPr>
            <p:cNvPr id="63" name="Straight Connector 62"/>
            <p:cNvCxnSpPr/>
            <p:nvPr/>
          </p:nvCxnSpPr>
          <p:spPr>
            <a:xfrm flipV="1">
              <a:off x="6874261" y="1938604"/>
              <a:ext cx="81803" cy="726"/>
            </a:xfrm>
            <a:prstGeom prst="line">
              <a:avLst/>
            </a:prstGeom>
            <a:ln>
              <a:solidFill>
                <a:srgbClr val="727272"/>
              </a:solidFill>
            </a:ln>
          </p:spPr>
          <p:style>
            <a:lnRef idx="3">
              <a:schemeClr val="accent3"/>
            </a:lnRef>
            <a:fillRef idx="0">
              <a:schemeClr val="accent3"/>
            </a:fillRef>
            <a:effectRef idx="2">
              <a:schemeClr val="accent3"/>
            </a:effectRef>
            <a:fontRef idx="minor">
              <a:schemeClr val="tx1"/>
            </a:fontRef>
          </p:style>
        </p:cxnSp>
      </p:grpSp>
      <p:sp>
        <p:nvSpPr>
          <p:cNvPr id="64" name="Rectangle 63"/>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406490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402560" y="1161602"/>
            <a:ext cx="2069797"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Financial Plan - Data</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bg1">
                <a:lumMod val="8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 name="Table 41"/>
          <p:cNvGraphicFramePr>
            <a:graphicFrameLocks noGrp="1"/>
          </p:cNvGraphicFramePr>
          <p:nvPr>
            <p:extLst>
              <p:ext uri="{D42A27DB-BD31-4B8C-83A1-F6EECF244321}">
                <p14:modId xmlns:p14="http://schemas.microsoft.com/office/powerpoint/2010/main" val="3631771982"/>
              </p:ext>
            </p:extLst>
          </p:nvPr>
        </p:nvGraphicFramePr>
        <p:xfrm>
          <a:off x="1092077" y="2140117"/>
          <a:ext cx="9986684" cy="3708400"/>
        </p:xfrm>
        <a:graphic>
          <a:graphicData uri="http://schemas.openxmlformats.org/drawingml/2006/table">
            <a:tbl>
              <a:tblPr firstRow="1" bandRow="1">
                <a:tableStyleId>{F5AB1C69-6EDB-4FF4-983F-18BD219EF322}</a:tableStyleId>
              </a:tblPr>
              <a:tblGrid>
                <a:gridCol w="3864867">
                  <a:extLst>
                    <a:ext uri="{9D8B030D-6E8A-4147-A177-3AD203B41FA5}">
                      <a16:colId xmlns:a16="http://schemas.microsoft.com/office/drawing/2014/main" val="1416373345"/>
                    </a:ext>
                  </a:extLst>
                </a:gridCol>
                <a:gridCol w="2026024">
                  <a:extLst>
                    <a:ext uri="{9D8B030D-6E8A-4147-A177-3AD203B41FA5}">
                      <a16:colId xmlns:a16="http://schemas.microsoft.com/office/drawing/2014/main" val="1681987485"/>
                    </a:ext>
                  </a:extLst>
                </a:gridCol>
                <a:gridCol w="2169459">
                  <a:extLst>
                    <a:ext uri="{9D8B030D-6E8A-4147-A177-3AD203B41FA5}">
                      <a16:colId xmlns:a16="http://schemas.microsoft.com/office/drawing/2014/main" val="620303358"/>
                    </a:ext>
                  </a:extLst>
                </a:gridCol>
                <a:gridCol w="1926334">
                  <a:extLst>
                    <a:ext uri="{9D8B030D-6E8A-4147-A177-3AD203B41FA5}">
                      <a16:colId xmlns:a16="http://schemas.microsoft.com/office/drawing/2014/main" val="1982301137"/>
                    </a:ext>
                  </a:extLst>
                </a:gridCol>
              </a:tblGrid>
              <a:tr h="370840">
                <a:tc>
                  <a:txBody>
                    <a:bodyPr/>
                    <a:lstStyle/>
                    <a:p>
                      <a:pPr algn="ctr"/>
                      <a:r>
                        <a:rPr lang="en-US" dirty="0" smtClean="0"/>
                        <a:t>Description</a:t>
                      </a:r>
                      <a:endParaRPr lang="en-US" dirty="0"/>
                    </a:p>
                  </a:txBody>
                  <a:tcPr anchor="ctr"/>
                </a:tc>
                <a:tc>
                  <a:txBody>
                    <a:bodyPr/>
                    <a:lstStyle/>
                    <a:p>
                      <a:pPr algn="ctr"/>
                      <a:r>
                        <a:rPr lang="en-US" dirty="0" smtClean="0"/>
                        <a:t>1</a:t>
                      </a:r>
                      <a:r>
                        <a:rPr lang="en-US" baseline="30000" dirty="0" smtClean="0"/>
                        <a:t>st</a:t>
                      </a:r>
                      <a:r>
                        <a:rPr lang="en-US" dirty="0" smtClean="0"/>
                        <a:t> year</a:t>
                      </a:r>
                      <a:endParaRPr lang="en-US" dirty="0"/>
                    </a:p>
                  </a:txBody>
                  <a:tcPr anchor="ctr"/>
                </a:tc>
                <a:tc>
                  <a:txBody>
                    <a:bodyPr/>
                    <a:lstStyle/>
                    <a:p>
                      <a:pPr algn="ctr"/>
                      <a:r>
                        <a:rPr lang="en-US" dirty="0" smtClean="0"/>
                        <a:t>2</a:t>
                      </a:r>
                      <a:r>
                        <a:rPr lang="en-US" baseline="30000" dirty="0" smtClean="0"/>
                        <a:t>nd</a:t>
                      </a:r>
                      <a:r>
                        <a:rPr lang="en-US" dirty="0" smtClean="0"/>
                        <a:t> year</a:t>
                      </a:r>
                      <a:endParaRPr lang="en-US" dirty="0"/>
                    </a:p>
                  </a:txBody>
                  <a:tcPr anchor="ctr"/>
                </a:tc>
                <a:tc>
                  <a:txBody>
                    <a:bodyPr/>
                    <a:lstStyle/>
                    <a:p>
                      <a:pPr algn="ctr"/>
                      <a:r>
                        <a:rPr lang="en-US" dirty="0" smtClean="0"/>
                        <a:t>3</a:t>
                      </a:r>
                      <a:r>
                        <a:rPr lang="en-US" baseline="30000" dirty="0" smtClean="0"/>
                        <a:t>rd</a:t>
                      </a:r>
                      <a:r>
                        <a:rPr lang="en-US" dirty="0" smtClean="0"/>
                        <a:t> year</a:t>
                      </a:r>
                      <a:endParaRPr lang="en-US" dirty="0"/>
                    </a:p>
                  </a:txBody>
                  <a:tcPr anchor="ctr"/>
                </a:tc>
                <a:extLst>
                  <a:ext uri="{0D108BD9-81ED-4DB2-BD59-A6C34878D82A}">
                    <a16:rowId xmlns:a16="http://schemas.microsoft.com/office/drawing/2014/main" val="3343379748"/>
                  </a:ext>
                </a:extLst>
              </a:tr>
              <a:tr h="370840">
                <a:tc>
                  <a:txBody>
                    <a:bodyPr/>
                    <a:lstStyle/>
                    <a:p>
                      <a:pPr algn="ctr" fontAlgn="ctr"/>
                      <a:r>
                        <a:rPr lang="en-US" sz="1800" kern="1200" dirty="0">
                          <a:solidFill>
                            <a:schemeClr val="dk1"/>
                          </a:solidFill>
                          <a:latin typeface="+mn-lt"/>
                          <a:ea typeface="+mn-ea"/>
                          <a:cs typeface="+mn-cs"/>
                        </a:rPr>
                        <a:t>Number of dentists in the USA</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201927</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207783</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213809</a:t>
                      </a:r>
                    </a:p>
                  </a:txBody>
                  <a:tcPr marL="7620" marR="7620" marT="7620" marB="0" anchor="ctr"/>
                </a:tc>
                <a:extLst>
                  <a:ext uri="{0D108BD9-81ED-4DB2-BD59-A6C34878D82A}">
                    <a16:rowId xmlns:a16="http://schemas.microsoft.com/office/drawing/2014/main" val="1841650184"/>
                  </a:ext>
                </a:extLst>
              </a:tr>
              <a:tr h="370840">
                <a:tc>
                  <a:txBody>
                    <a:bodyPr/>
                    <a:lstStyle/>
                    <a:p>
                      <a:pPr algn="ctr" fontAlgn="ctr"/>
                      <a:r>
                        <a:rPr lang="en-US" sz="1800" kern="1200" dirty="0">
                          <a:solidFill>
                            <a:schemeClr val="dk1"/>
                          </a:solidFill>
                          <a:latin typeface="+mn-lt"/>
                          <a:ea typeface="+mn-ea"/>
                          <a:cs typeface="+mn-cs"/>
                        </a:rPr>
                        <a:t>Dentists who use PMS %</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93%</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93%</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93%</a:t>
                      </a:r>
                    </a:p>
                  </a:txBody>
                  <a:tcPr marL="7620" marR="7620" marT="7620" marB="0" anchor="ctr"/>
                </a:tc>
                <a:extLst>
                  <a:ext uri="{0D108BD9-81ED-4DB2-BD59-A6C34878D82A}">
                    <a16:rowId xmlns:a16="http://schemas.microsoft.com/office/drawing/2014/main" val="3609390312"/>
                  </a:ext>
                </a:extLst>
              </a:tr>
              <a:tr h="370840">
                <a:tc>
                  <a:txBody>
                    <a:bodyPr/>
                    <a:lstStyle/>
                    <a:p>
                      <a:pPr algn="ctr" fontAlgn="ctr"/>
                      <a:r>
                        <a:rPr lang="en-US" sz="1800" kern="1200" dirty="0">
                          <a:solidFill>
                            <a:schemeClr val="dk1"/>
                          </a:solidFill>
                          <a:latin typeface="+mn-lt"/>
                          <a:ea typeface="+mn-ea"/>
                          <a:cs typeface="+mn-cs"/>
                        </a:rPr>
                        <a:t>Rate of online reservation %</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50%</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55%</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66%</a:t>
                      </a:r>
                    </a:p>
                  </a:txBody>
                  <a:tcPr marL="7620" marR="7620" marT="7620" marB="0" anchor="ctr"/>
                </a:tc>
                <a:extLst>
                  <a:ext uri="{0D108BD9-81ED-4DB2-BD59-A6C34878D82A}">
                    <a16:rowId xmlns:a16="http://schemas.microsoft.com/office/drawing/2014/main" val="3176529065"/>
                  </a:ext>
                </a:extLst>
              </a:tr>
              <a:tr h="370840">
                <a:tc>
                  <a:txBody>
                    <a:bodyPr/>
                    <a:lstStyle/>
                    <a:p>
                      <a:pPr algn="ctr" fontAlgn="ctr"/>
                      <a:r>
                        <a:rPr lang="en-US" sz="1800" kern="1200" dirty="0">
                          <a:solidFill>
                            <a:schemeClr val="dk1"/>
                          </a:solidFill>
                          <a:latin typeface="+mn-lt"/>
                          <a:ea typeface="+mn-ea"/>
                          <a:cs typeface="+mn-cs"/>
                        </a:rPr>
                        <a:t>Average of growth rate of costs %</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20%</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20%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20%</a:t>
                      </a:r>
                    </a:p>
                  </a:txBody>
                  <a:tcPr marL="7620" marR="7620" marT="7620" marB="0" anchor="ctr"/>
                </a:tc>
                <a:extLst>
                  <a:ext uri="{0D108BD9-81ED-4DB2-BD59-A6C34878D82A}">
                    <a16:rowId xmlns:a16="http://schemas.microsoft.com/office/drawing/2014/main" val="1231066312"/>
                  </a:ext>
                </a:extLst>
              </a:tr>
              <a:tr h="370840">
                <a:tc>
                  <a:txBody>
                    <a:bodyPr/>
                    <a:lstStyle/>
                    <a:p>
                      <a:pPr algn="ctr" fontAlgn="ctr"/>
                      <a:r>
                        <a:rPr lang="en-US" sz="1800" kern="1200" dirty="0">
                          <a:solidFill>
                            <a:schemeClr val="dk1"/>
                          </a:solidFill>
                          <a:latin typeface="+mn-lt"/>
                          <a:ea typeface="+mn-ea"/>
                          <a:cs typeface="+mn-cs"/>
                        </a:rPr>
                        <a:t>Attraction Rate %</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2.4%</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7.4%</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15%</a:t>
                      </a:r>
                    </a:p>
                  </a:txBody>
                  <a:tcPr marL="7620" marR="7620" marT="7620" marB="0" anchor="ctr"/>
                </a:tc>
                <a:extLst>
                  <a:ext uri="{0D108BD9-81ED-4DB2-BD59-A6C34878D82A}">
                    <a16:rowId xmlns:a16="http://schemas.microsoft.com/office/drawing/2014/main" val="484633293"/>
                  </a:ext>
                </a:extLst>
              </a:tr>
              <a:tr h="370840">
                <a:tc>
                  <a:txBody>
                    <a:bodyPr/>
                    <a:lstStyle/>
                    <a:p>
                      <a:pPr algn="ctr" fontAlgn="ctr"/>
                      <a:r>
                        <a:rPr lang="en-US" sz="1800" kern="1200" dirty="0">
                          <a:solidFill>
                            <a:schemeClr val="dk1"/>
                          </a:solidFill>
                          <a:latin typeface="+mn-lt"/>
                          <a:ea typeface="+mn-ea"/>
                          <a:cs typeface="+mn-cs"/>
                        </a:rPr>
                        <a:t>Average cost per dentists</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$75</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$90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$108</a:t>
                      </a:r>
                    </a:p>
                  </a:txBody>
                  <a:tcPr marL="7620" marR="7620" marT="7620" marB="0" anchor="ctr"/>
                </a:tc>
                <a:extLst>
                  <a:ext uri="{0D108BD9-81ED-4DB2-BD59-A6C34878D82A}">
                    <a16:rowId xmlns:a16="http://schemas.microsoft.com/office/drawing/2014/main" val="3556502123"/>
                  </a:ext>
                </a:extLst>
              </a:tr>
              <a:tr h="370840">
                <a:tc>
                  <a:txBody>
                    <a:bodyPr/>
                    <a:lstStyle/>
                    <a:p>
                      <a:pPr algn="ctr" fontAlgn="ctr"/>
                      <a:r>
                        <a:rPr lang="en-US" sz="1800" kern="1200" dirty="0">
                          <a:solidFill>
                            <a:schemeClr val="dk1"/>
                          </a:solidFill>
                          <a:latin typeface="+mn-lt"/>
                          <a:ea typeface="+mn-ea"/>
                          <a:cs typeface="+mn-cs"/>
                        </a:rPr>
                        <a:t>Number of patients per dentist</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1550</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1550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1550</a:t>
                      </a:r>
                    </a:p>
                  </a:txBody>
                  <a:tcPr marL="7620" marR="7620" marT="7620" marB="0" anchor="ctr"/>
                </a:tc>
                <a:extLst>
                  <a:ext uri="{0D108BD9-81ED-4DB2-BD59-A6C34878D82A}">
                    <a16:rowId xmlns:a16="http://schemas.microsoft.com/office/drawing/2014/main" val="3797851704"/>
                  </a:ext>
                </a:extLst>
              </a:tr>
              <a:tr h="370840">
                <a:tc>
                  <a:txBody>
                    <a:bodyPr/>
                    <a:lstStyle/>
                    <a:p>
                      <a:pPr algn="ctr" fontAlgn="ctr"/>
                      <a:r>
                        <a:rPr lang="en-US" sz="1800" kern="1200" dirty="0">
                          <a:solidFill>
                            <a:schemeClr val="dk1"/>
                          </a:solidFill>
                          <a:latin typeface="+mn-lt"/>
                          <a:ea typeface="+mn-ea"/>
                          <a:cs typeface="+mn-cs"/>
                        </a:rPr>
                        <a:t>Rate of patients who use the service</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10%</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10%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10%</a:t>
                      </a:r>
                    </a:p>
                  </a:txBody>
                  <a:tcPr marL="7620" marR="7620" marT="7620" marB="0" anchor="ctr"/>
                </a:tc>
                <a:extLst>
                  <a:ext uri="{0D108BD9-81ED-4DB2-BD59-A6C34878D82A}">
                    <a16:rowId xmlns:a16="http://schemas.microsoft.com/office/drawing/2014/main" val="116930376"/>
                  </a:ext>
                </a:extLst>
              </a:tr>
              <a:tr h="370840">
                <a:tc>
                  <a:txBody>
                    <a:bodyPr/>
                    <a:lstStyle/>
                    <a:p>
                      <a:pPr algn="ctr" fontAlgn="ctr"/>
                      <a:r>
                        <a:rPr lang="en-US" sz="1800" kern="1200" dirty="0">
                          <a:solidFill>
                            <a:schemeClr val="dk1"/>
                          </a:solidFill>
                          <a:latin typeface="+mn-lt"/>
                          <a:ea typeface="+mn-ea"/>
                          <a:cs typeface="+mn-cs"/>
                        </a:rPr>
                        <a:t>Average cost per patient</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40%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40%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40%</a:t>
                      </a:r>
                    </a:p>
                  </a:txBody>
                  <a:tcPr marL="7620" marR="7620" marT="7620" marB="0" anchor="ctr"/>
                </a:tc>
                <a:extLst>
                  <a:ext uri="{0D108BD9-81ED-4DB2-BD59-A6C34878D82A}">
                    <a16:rowId xmlns:a16="http://schemas.microsoft.com/office/drawing/2014/main" val="3968839560"/>
                  </a:ext>
                </a:extLst>
              </a:tr>
            </a:tbl>
          </a:graphicData>
        </a:graphic>
      </p:graphicFrame>
      <p:sp>
        <p:nvSpPr>
          <p:cNvPr id="57" name="Rectangle 56"/>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15590853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386560" y="1161602"/>
            <a:ext cx="3403496"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Financial Plan </a:t>
            </a:r>
            <a:r>
              <a:rPr lang="en-US" dirty="0" smtClean="0">
                <a:solidFill>
                  <a:schemeClr val="bg1">
                    <a:lumMod val="75000"/>
                  </a:schemeClr>
                </a:solidFill>
                <a:latin typeface="Gill Sans MT" panose="020B0502020104020203" pitchFamily="34" charset="0"/>
              </a:rPr>
              <a:t>– </a:t>
            </a:r>
            <a:r>
              <a:rPr lang="en-US" dirty="0" smtClean="0">
                <a:solidFill>
                  <a:schemeClr val="bg1">
                    <a:lumMod val="75000"/>
                  </a:schemeClr>
                </a:solidFill>
                <a:latin typeface="Gill Sans MT" panose="020B0502020104020203" pitchFamily="34" charset="0"/>
              </a:rPr>
              <a:t>Income scenarios</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bg1">
                <a:lumMod val="8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7" name="Table 56"/>
          <p:cNvGraphicFramePr>
            <a:graphicFrameLocks noGrp="1"/>
          </p:cNvGraphicFramePr>
          <p:nvPr>
            <p:extLst>
              <p:ext uri="{D42A27DB-BD31-4B8C-83A1-F6EECF244321}">
                <p14:modId xmlns:p14="http://schemas.microsoft.com/office/powerpoint/2010/main" val="3533053856"/>
              </p:ext>
            </p:extLst>
          </p:nvPr>
        </p:nvGraphicFramePr>
        <p:xfrm>
          <a:off x="2124676" y="1728637"/>
          <a:ext cx="8113017" cy="1483360"/>
        </p:xfrm>
        <a:graphic>
          <a:graphicData uri="http://schemas.openxmlformats.org/drawingml/2006/table">
            <a:tbl>
              <a:tblPr firstRow="1" bandRow="1">
                <a:tableStyleId>{F5AB1C69-6EDB-4FF4-983F-18BD219EF322}</a:tableStyleId>
              </a:tblPr>
              <a:tblGrid>
                <a:gridCol w="2704339">
                  <a:extLst>
                    <a:ext uri="{9D8B030D-6E8A-4147-A177-3AD203B41FA5}">
                      <a16:colId xmlns:a16="http://schemas.microsoft.com/office/drawing/2014/main" val="1087685734"/>
                    </a:ext>
                  </a:extLst>
                </a:gridCol>
                <a:gridCol w="2704339">
                  <a:extLst>
                    <a:ext uri="{9D8B030D-6E8A-4147-A177-3AD203B41FA5}">
                      <a16:colId xmlns:a16="http://schemas.microsoft.com/office/drawing/2014/main" val="934910193"/>
                    </a:ext>
                  </a:extLst>
                </a:gridCol>
                <a:gridCol w="2704339">
                  <a:extLst>
                    <a:ext uri="{9D8B030D-6E8A-4147-A177-3AD203B41FA5}">
                      <a16:colId xmlns:a16="http://schemas.microsoft.com/office/drawing/2014/main" val="725420941"/>
                    </a:ext>
                  </a:extLst>
                </a:gridCol>
              </a:tblGrid>
              <a:tr h="370840">
                <a:tc>
                  <a:txBody>
                    <a:bodyPr/>
                    <a:lstStyle/>
                    <a:p>
                      <a:pPr algn="ctr"/>
                      <a:r>
                        <a:rPr lang="en-US" dirty="0" smtClean="0"/>
                        <a:t>Year</a:t>
                      </a:r>
                      <a:endParaRPr lang="en-US" dirty="0"/>
                    </a:p>
                  </a:txBody>
                  <a:tcPr anchor="ctr"/>
                </a:tc>
                <a:tc>
                  <a:txBody>
                    <a:bodyPr/>
                    <a:lstStyle/>
                    <a:p>
                      <a:pPr algn="ctr"/>
                      <a:r>
                        <a:rPr lang="en-US" dirty="0" smtClean="0"/>
                        <a:t>Dentist</a:t>
                      </a:r>
                      <a:endParaRPr lang="en-US" dirty="0"/>
                    </a:p>
                  </a:txBody>
                  <a:tcPr anchor="ctr"/>
                </a:tc>
                <a:tc>
                  <a:txBody>
                    <a:bodyPr/>
                    <a:lstStyle/>
                    <a:p>
                      <a:pPr algn="ctr"/>
                      <a:r>
                        <a:rPr lang="en-US" dirty="0" smtClean="0"/>
                        <a:t>Patient</a:t>
                      </a:r>
                      <a:endParaRPr lang="en-US" dirty="0"/>
                    </a:p>
                  </a:txBody>
                  <a:tcPr anchor="ctr"/>
                </a:tc>
                <a:extLst>
                  <a:ext uri="{0D108BD9-81ED-4DB2-BD59-A6C34878D82A}">
                    <a16:rowId xmlns:a16="http://schemas.microsoft.com/office/drawing/2014/main" val="2241167831"/>
                  </a:ext>
                </a:extLst>
              </a:tr>
              <a:tr h="370840">
                <a:tc>
                  <a:txBody>
                    <a:bodyPr/>
                    <a:lstStyle/>
                    <a:p>
                      <a:pPr algn="ctr"/>
                      <a:r>
                        <a:rPr lang="en-US" dirty="0" smtClean="0"/>
                        <a:t>1</a:t>
                      </a:r>
                      <a:r>
                        <a:rPr lang="en-US" baseline="30000" dirty="0" smtClean="0"/>
                        <a:t>st</a:t>
                      </a:r>
                      <a:r>
                        <a:rPr lang="en-US" dirty="0" smtClean="0"/>
                        <a:t> year</a:t>
                      </a:r>
                      <a:endParaRPr lang="en-US" dirty="0"/>
                    </a:p>
                  </a:txBody>
                  <a:tcPr anchor="ctr"/>
                </a:tc>
                <a:tc>
                  <a:txBody>
                    <a:bodyPr/>
                    <a:lstStyle/>
                    <a:p>
                      <a:pPr algn="ctr" fontAlgn="ctr"/>
                      <a:r>
                        <a:rPr lang="en-US" sz="1800" kern="1200" dirty="0">
                          <a:solidFill>
                            <a:schemeClr val="dk1"/>
                          </a:solidFill>
                          <a:latin typeface="+mn-lt"/>
                          <a:ea typeface="+mn-ea"/>
                          <a:cs typeface="+mn-cs"/>
                        </a:rPr>
                        <a:t>$338,026</a:t>
                      </a:r>
                    </a:p>
                  </a:txBody>
                  <a:tcPr marL="7620" marR="7620" marT="7620" marB="0" anchor="ctr"/>
                </a:tc>
                <a:tc>
                  <a:txBody>
                    <a:bodyPr/>
                    <a:lstStyle/>
                    <a:p>
                      <a:pPr algn="ctr" fontAlgn="ctr"/>
                      <a:r>
                        <a:rPr lang="en-US" sz="1800" kern="1200" dirty="0">
                          <a:solidFill>
                            <a:schemeClr val="dk1"/>
                          </a:solidFill>
                          <a:latin typeface="+mn-lt"/>
                          <a:ea typeface="+mn-ea"/>
                          <a:cs typeface="+mn-cs"/>
                        </a:rPr>
                        <a:t>$55,887</a:t>
                      </a:r>
                    </a:p>
                  </a:txBody>
                  <a:tcPr marL="7620" marR="7620" marT="7620" marB="0" anchor="ctr"/>
                </a:tc>
                <a:extLst>
                  <a:ext uri="{0D108BD9-81ED-4DB2-BD59-A6C34878D82A}">
                    <a16:rowId xmlns:a16="http://schemas.microsoft.com/office/drawing/2014/main" val="953217838"/>
                  </a:ext>
                </a:extLst>
              </a:tr>
              <a:tr h="370840">
                <a:tc>
                  <a:txBody>
                    <a:bodyPr/>
                    <a:lstStyle/>
                    <a:p>
                      <a:pPr algn="ctr"/>
                      <a:r>
                        <a:rPr lang="en-US" dirty="0" smtClean="0"/>
                        <a:t>2</a:t>
                      </a:r>
                      <a:r>
                        <a:rPr lang="en-US" baseline="30000" dirty="0" smtClean="0"/>
                        <a:t>nd</a:t>
                      </a:r>
                      <a:r>
                        <a:rPr lang="en-US" dirty="0" smtClean="0"/>
                        <a:t> year</a:t>
                      </a:r>
                      <a:endParaRPr lang="en-US" dirty="0"/>
                    </a:p>
                  </a:txBody>
                  <a:tcPr anchor="ctr"/>
                </a:tc>
                <a:tc>
                  <a:txBody>
                    <a:bodyPr/>
                    <a:lstStyle/>
                    <a:p>
                      <a:pPr algn="ctr" fontAlgn="ctr"/>
                      <a:r>
                        <a:rPr lang="en-US" sz="1800" kern="1200" dirty="0">
                          <a:solidFill>
                            <a:schemeClr val="dk1"/>
                          </a:solidFill>
                          <a:latin typeface="+mn-lt"/>
                          <a:ea typeface="+mn-ea"/>
                          <a:cs typeface="+mn-cs"/>
                        </a:rPr>
                        <a:t>$1,406,097</a:t>
                      </a:r>
                    </a:p>
                  </a:txBody>
                  <a:tcPr marL="7620" marR="7620" marT="7620" marB="0" anchor="ctr"/>
                </a:tc>
                <a:tc>
                  <a:txBody>
                    <a:bodyPr/>
                    <a:lstStyle/>
                    <a:p>
                      <a:pPr algn="ctr" fontAlgn="ctr"/>
                      <a:r>
                        <a:rPr lang="en-US" sz="1800" kern="1200" dirty="0">
                          <a:solidFill>
                            <a:schemeClr val="dk1"/>
                          </a:solidFill>
                          <a:latin typeface="+mn-lt"/>
                          <a:ea typeface="+mn-ea"/>
                          <a:cs typeface="+mn-cs"/>
                        </a:rPr>
                        <a:t>$193,729</a:t>
                      </a:r>
                    </a:p>
                  </a:txBody>
                  <a:tcPr marL="7620" marR="7620" marT="7620" marB="0" anchor="ctr"/>
                </a:tc>
                <a:extLst>
                  <a:ext uri="{0D108BD9-81ED-4DB2-BD59-A6C34878D82A}">
                    <a16:rowId xmlns:a16="http://schemas.microsoft.com/office/drawing/2014/main" val="776565427"/>
                  </a:ext>
                </a:extLst>
              </a:tr>
              <a:tr h="370840">
                <a:tc>
                  <a:txBody>
                    <a:bodyPr/>
                    <a:lstStyle/>
                    <a:p>
                      <a:pPr algn="ctr"/>
                      <a:r>
                        <a:rPr lang="en-US" dirty="0" smtClean="0"/>
                        <a:t>3</a:t>
                      </a:r>
                      <a:r>
                        <a:rPr lang="en-US" baseline="30000" dirty="0" smtClean="0"/>
                        <a:t>rd</a:t>
                      </a:r>
                      <a:r>
                        <a:rPr lang="en-US" dirty="0" smtClean="0"/>
                        <a:t> year</a:t>
                      </a:r>
                      <a:endParaRPr lang="en-US" dirty="0"/>
                    </a:p>
                  </a:txBody>
                  <a:tcPr anchor="ctr"/>
                </a:tc>
                <a:tc>
                  <a:txBody>
                    <a:bodyPr/>
                    <a:lstStyle/>
                    <a:p>
                      <a:pPr algn="ctr" fontAlgn="ctr"/>
                      <a:r>
                        <a:rPr lang="en-US" sz="1800" kern="1200" dirty="0">
                          <a:solidFill>
                            <a:schemeClr val="dk1"/>
                          </a:solidFill>
                          <a:latin typeface="+mn-lt"/>
                          <a:ea typeface="+mn-ea"/>
                          <a:cs typeface="+mn-cs"/>
                        </a:rPr>
                        <a:t>$4,219,825</a:t>
                      </a:r>
                    </a:p>
                  </a:txBody>
                  <a:tcPr marL="7620" marR="7620" marT="7620" marB="0" anchor="ctr"/>
                </a:tc>
                <a:tc>
                  <a:txBody>
                    <a:bodyPr/>
                    <a:lstStyle/>
                    <a:p>
                      <a:pPr algn="ctr" fontAlgn="ctr"/>
                      <a:r>
                        <a:rPr lang="en-US" sz="1800" kern="1200" dirty="0">
                          <a:solidFill>
                            <a:schemeClr val="dk1"/>
                          </a:solidFill>
                          <a:latin typeface="+mn-lt"/>
                          <a:ea typeface="+mn-ea"/>
                          <a:cs typeface="+mn-cs"/>
                        </a:rPr>
                        <a:t>$484,498</a:t>
                      </a:r>
                    </a:p>
                  </a:txBody>
                  <a:tcPr marL="7620" marR="7620" marT="7620" marB="0" anchor="ctr"/>
                </a:tc>
                <a:extLst>
                  <a:ext uri="{0D108BD9-81ED-4DB2-BD59-A6C34878D82A}">
                    <a16:rowId xmlns:a16="http://schemas.microsoft.com/office/drawing/2014/main" val="1704243005"/>
                  </a:ext>
                </a:extLst>
              </a:tr>
            </a:tbl>
          </a:graphicData>
        </a:graphic>
      </p:graphicFrame>
      <p:pic>
        <p:nvPicPr>
          <p:cNvPr id="60" name="Picture 59"/>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64837" y="5073904"/>
            <a:ext cx="293024" cy="347077"/>
          </a:xfrm>
          <a:prstGeom prst="rect">
            <a:avLst/>
          </a:prstGeom>
        </p:spPr>
      </p:pic>
      <p:pic>
        <p:nvPicPr>
          <p:cNvPr id="61" name="Picture 60"/>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670166" y="1736617"/>
            <a:ext cx="282366" cy="334452"/>
          </a:xfrm>
          <a:prstGeom prst="rect">
            <a:avLst/>
          </a:prstGeom>
        </p:spPr>
      </p:pic>
      <p:grpSp>
        <p:nvGrpSpPr>
          <p:cNvPr id="62" name="Group 61"/>
          <p:cNvGrpSpPr/>
          <p:nvPr/>
        </p:nvGrpSpPr>
        <p:grpSpPr>
          <a:xfrm>
            <a:off x="1676306" y="3408896"/>
            <a:ext cx="276226" cy="327180"/>
            <a:chOff x="6699340" y="1688065"/>
            <a:chExt cx="482622" cy="571649"/>
          </a:xfrm>
        </p:grpSpPr>
        <p:pic>
          <p:nvPicPr>
            <p:cNvPr id="63" name="Picture 6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99340" y="1688065"/>
              <a:ext cx="482622" cy="571649"/>
            </a:xfrm>
            <a:prstGeom prst="rect">
              <a:avLst/>
            </a:prstGeom>
          </p:spPr>
        </p:pic>
        <p:sp>
          <p:nvSpPr>
            <p:cNvPr id="64" name="Rectangle 63"/>
            <p:cNvSpPr/>
            <p:nvPr/>
          </p:nvSpPr>
          <p:spPr>
            <a:xfrm>
              <a:off x="6855384" y="1915089"/>
              <a:ext cx="115748" cy="52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3"/>
            </a:p>
          </p:txBody>
        </p:sp>
        <p:cxnSp>
          <p:nvCxnSpPr>
            <p:cNvPr id="65" name="Straight Connector 64"/>
            <p:cNvCxnSpPr/>
            <p:nvPr/>
          </p:nvCxnSpPr>
          <p:spPr>
            <a:xfrm flipV="1">
              <a:off x="6874261" y="1938604"/>
              <a:ext cx="81803" cy="726"/>
            </a:xfrm>
            <a:prstGeom prst="line">
              <a:avLst/>
            </a:prstGeom>
            <a:ln>
              <a:solidFill>
                <a:srgbClr val="727272"/>
              </a:solidFill>
            </a:ln>
          </p:spPr>
          <p:style>
            <a:lnRef idx="3">
              <a:schemeClr val="accent3"/>
            </a:lnRef>
            <a:fillRef idx="0">
              <a:schemeClr val="accent3"/>
            </a:fillRef>
            <a:effectRef idx="2">
              <a:schemeClr val="accent3"/>
            </a:effectRef>
            <a:fontRef idx="minor">
              <a:schemeClr val="tx1"/>
            </a:fontRef>
          </p:style>
        </p:cxnSp>
      </p:grpSp>
      <p:graphicFrame>
        <p:nvGraphicFramePr>
          <p:cNvPr id="66" name="Table 65"/>
          <p:cNvGraphicFramePr>
            <a:graphicFrameLocks noGrp="1"/>
          </p:cNvGraphicFramePr>
          <p:nvPr>
            <p:extLst>
              <p:ext uri="{D42A27DB-BD31-4B8C-83A1-F6EECF244321}">
                <p14:modId xmlns:p14="http://schemas.microsoft.com/office/powerpoint/2010/main" val="8191069"/>
              </p:ext>
            </p:extLst>
          </p:nvPr>
        </p:nvGraphicFramePr>
        <p:xfrm>
          <a:off x="2124675" y="3410235"/>
          <a:ext cx="8113017" cy="1483360"/>
        </p:xfrm>
        <a:graphic>
          <a:graphicData uri="http://schemas.openxmlformats.org/drawingml/2006/table">
            <a:tbl>
              <a:tblPr firstRow="1" bandRow="1">
                <a:tableStyleId>{F5AB1C69-6EDB-4FF4-983F-18BD219EF322}</a:tableStyleId>
              </a:tblPr>
              <a:tblGrid>
                <a:gridCol w="2704339">
                  <a:extLst>
                    <a:ext uri="{9D8B030D-6E8A-4147-A177-3AD203B41FA5}">
                      <a16:colId xmlns:a16="http://schemas.microsoft.com/office/drawing/2014/main" val="1087685734"/>
                    </a:ext>
                  </a:extLst>
                </a:gridCol>
                <a:gridCol w="2704339">
                  <a:extLst>
                    <a:ext uri="{9D8B030D-6E8A-4147-A177-3AD203B41FA5}">
                      <a16:colId xmlns:a16="http://schemas.microsoft.com/office/drawing/2014/main" val="934910193"/>
                    </a:ext>
                  </a:extLst>
                </a:gridCol>
                <a:gridCol w="2704339">
                  <a:extLst>
                    <a:ext uri="{9D8B030D-6E8A-4147-A177-3AD203B41FA5}">
                      <a16:colId xmlns:a16="http://schemas.microsoft.com/office/drawing/2014/main" val="725420941"/>
                    </a:ext>
                  </a:extLst>
                </a:gridCol>
              </a:tblGrid>
              <a:tr h="370840">
                <a:tc>
                  <a:txBody>
                    <a:bodyPr/>
                    <a:lstStyle/>
                    <a:p>
                      <a:pPr algn="ctr"/>
                      <a:r>
                        <a:rPr lang="en-US" dirty="0" smtClean="0"/>
                        <a:t>Year</a:t>
                      </a:r>
                      <a:endParaRPr lang="en-US" dirty="0"/>
                    </a:p>
                  </a:txBody>
                  <a:tcPr anchor="ctr"/>
                </a:tc>
                <a:tc>
                  <a:txBody>
                    <a:bodyPr/>
                    <a:lstStyle/>
                    <a:p>
                      <a:pPr algn="ctr"/>
                      <a:r>
                        <a:rPr lang="en-US" dirty="0" smtClean="0"/>
                        <a:t>Dentist</a:t>
                      </a:r>
                      <a:endParaRPr lang="en-US" dirty="0"/>
                    </a:p>
                  </a:txBody>
                  <a:tcPr anchor="ctr"/>
                </a:tc>
                <a:tc>
                  <a:txBody>
                    <a:bodyPr/>
                    <a:lstStyle/>
                    <a:p>
                      <a:pPr algn="ctr"/>
                      <a:r>
                        <a:rPr lang="en-US" dirty="0" smtClean="0"/>
                        <a:t>Patient</a:t>
                      </a:r>
                      <a:endParaRPr lang="en-US" dirty="0"/>
                    </a:p>
                  </a:txBody>
                  <a:tcPr anchor="ctr"/>
                </a:tc>
                <a:extLst>
                  <a:ext uri="{0D108BD9-81ED-4DB2-BD59-A6C34878D82A}">
                    <a16:rowId xmlns:a16="http://schemas.microsoft.com/office/drawing/2014/main" val="2241167831"/>
                  </a:ext>
                </a:extLst>
              </a:tr>
              <a:tr h="370840">
                <a:tc>
                  <a:txBody>
                    <a:bodyPr/>
                    <a:lstStyle/>
                    <a:p>
                      <a:pPr algn="ctr"/>
                      <a:r>
                        <a:rPr lang="en-US" dirty="0" smtClean="0"/>
                        <a:t>1</a:t>
                      </a:r>
                      <a:r>
                        <a:rPr lang="en-US" baseline="30000" dirty="0" smtClean="0"/>
                        <a:t>st</a:t>
                      </a:r>
                      <a:r>
                        <a:rPr lang="en-US" dirty="0" smtClean="0"/>
                        <a:t> year</a:t>
                      </a:r>
                      <a:endParaRPr lang="en-US" dirty="0"/>
                    </a:p>
                  </a:txBody>
                  <a:tcPr anchor="ctr"/>
                </a:tc>
                <a:tc>
                  <a:txBody>
                    <a:bodyPr/>
                    <a:lstStyle/>
                    <a:p>
                      <a:pPr marL="0" algn="ctr" defTabSz="914400" rtl="0" eaLnBrk="1" fontAlgn="ctr" latinLnBrk="0" hangingPunct="1"/>
                      <a:r>
                        <a:rPr lang="en-US" sz="1800" kern="1200" dirty="0">
                          <a:solidFill>
                            <a:schemeClr val="dk1"/>
                          </a:solidFill>
                          <a:latin typeface="+mn-lt"/>
                          <a:ea typeface="+mn-ea"/>
                          <a:cs typeface="+mn-cs"/>
                        </a:rPr>
                        <a:t>$169,013</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$27,943</a:t>
                      </a:r>
                    </a:p>
                  </a:txBody>
                  <a:tcPr marL="7620" marR="7620" marT="7620" marB="0" anchor="ctr"/>
                </a:tc>
                <a:extLst>
                  <a:ext uri="{0D108BD9-81ED-4DB2-BD59-A6C34878D82A}">
                    <a16:rowId xmlns:a16="http://schemas.microsoft.com/office/drawing/2014/main" val="953217838"/>
                  </a:ext>
                </a:extLst>
              </a:tr>
              <a:tr h="370840">
                <a:tc>
                  <a:txBody>
                    <a:bodyPr/>
                    <a:lstStyle/>
                    <a:p>
                      <a:pPr algn="ctr"/>
                      <a:r>
                        <a:rPr lang="en-US" dirty="0" smtClean="0"/>
                        <a:t>2</a:t>
                      </a:r>
                      <a:r>
                        <a:rPr lang="en-US" baseline="30000" dirty="0" smtClean="0"/>
                        <a:t>nd</a:t>
                      </a:r>
                      <a:r>
                        <a:rPr lang="en-US" dirty="0" smtClean="0"/>
                        <a:t> year</a:t>
                      </a:r>
                      <a:endParaRPr lang="en-US" dirty="0"/>
                    </a:p>
                  </a:txBody>
                  <a:tcPr anchor="ctr"/>
                </a:tc>
                <a:tc>
                  <a:txBody>
                    <a:bodyPr/>
                    <a:lstStyle/>
                    <a:p>
                      <a:pPr marL="0" algn="ctr" defTabSz="914400" rtl="0" eaLnBrk="1" fontAlgn="ctr" latinLnBrk="0" hangingPunct="1"/>
                      <a:r>
                        <a:rPr lang="en-US" sz="1800" kern="1200" dirty="0">
                          <a:solidFill>
                            <a:schemeClr val="dk1"/>
                          </a:solidFill>
                          <a:latin typeface="+mn-lt"/>
                          <a:ea typeface="+mn-ea"/>
                          <a:cs typeface="+mn-cs"/>
                        </a:rPr>
                        <a:t>$707,831</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$97,523</a:t>
                      </a:r>
                    </a:p>
                  </a:txBody>
                  <a:tcPr marL="7620" marR="7620" marT="7620" marB="0" anchor="ctr"/>
                </a:tc>
                <a:extLst>
                  <a:ext uri="{0D108BD9-81ED-4DB2-BD59-A6C34878D82A}">
                    <a16:rowId xmlns:a16="http://schemas.microsoft.com/office/drawing/2014/main" val="776565427"/>
                  </a:ext>
                </a:extLst>
              </a:tr>
              <a:tr h="370840">
                <a:tc>
                  <a:txBody>
                    <a:bodyPr/>
                    <a:lstStyle/>
                    <a:p>
                      <a:pPr algn="ctr"/>
                      <a:r>
                        <a:rPr lang="en-US" dirty="0" smtClean="0"/>
                        <a:t>3</a:t>
                      </a:r>
                      <a:r>
                        <a:rPr lang="en-US" baseline="30000" dirty="0" smtClean="0"/>
                        <a:t>rd</a:t>
                      </a:r>
                      <a:r>
                        <a:rPr lang="en-US" dirty="0" smtClean="0"/>
                        <a:t> year</a:t>
                      </a:r>
                      <a:endParaRPr lang="en-US" dirty="0"/>
                    </a:p>
                  </a:txBody>
                  <a:tcPr anchor="ctr"/>
                </a:tc>
                <a:tc>
                  <a:txBody>
                    <a:bodyPr/>
                    <a:lstStyle/>
                    <a:p>
                      <a:pPr marL="0" algn="ctr" defTabSz="914400" rtl="0" eaLnBrk="1" fontAlgn="ctr" latinLnBrk="0" hangingPunct="1"/>
                      <a:r>
                        <a:rPr lang="en-US" sz="1800" kern="1200" dirty="0">
                          <a:solidFill>
                            <a:schemeClr val="dk1"/>
                          </a:solidFill>
                          <a:latin typeface="+mn-lt"/>
                          <a:ea typeface="+mn-ea"/>
                          <a:cs typeface="+mn-cs"/>
                        </a:rPr>
                        <a:t>$2,109,912</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$242,249</a:t>
                      </a:r>
                    </a:p>
                  </a:txBody>
                  <a:tcPr marL="7620" marR="7620" marT="7620" marB="0" anchor="ctr"/>
                </a:tc>
                <a:extLst>
                  <a:ext uri="{0D108BD9-81ED-4DB2-BD59-A6C34878D82A}">
                    <a16:rowId xmlns:a16="http://schemas.microsoft.com/office/drawing/2014/main" val="1704243005"/>
                  </a:ext>
                </a:extLst>
              </a:tr>
            </a:tbl>
          </a:graphicData>
        </a:graphic>
      </p:graphicFrame>
      <p:graphicFrame>
        <p:nvGraphicFramePr>
          <p:cNvPr id="67" name="Table 66"/>
          <p:cNvGraphicFramePr>
            <a:graphicFrameLocks noGrp="1"/>
          </p:cNvGraphicFramePr>
          <p:nvPr>
            <p:extLst>
              <p:ext uri="{D42A27DB-BD31-4B8C-83A1-F6EECF244321}">
                <p14:modId xmlns:p14="http://schemas.microsoft.com/office/powerpoint/2010/main" val="3205572410"/>
              </p:ext>
            </p:extLst>
          </p:nvPr>
        </p:nvGraphicFramePr>
        <p:xfrm>
          <a:off x="2124676" y="5073904"/>
          <a:ext cx="8113017" cy="1483360"/>
        </p:xfrm>
        <a:graphic>
          <a:graphicData uri="http://schemas.openxmlformats.org/drawingml/2006/table">
            <a:tbl>
              <a:tblPr firstRow="1" bandRow="1">
                <a:tableStyleId>{F5AB1C69-6EDB-4FF4-983F-18BD219EF322}</a:tableStyleId>
              </a:tblPr>
              <a:tblGrid>
                <a:gridCol w="2704339">
                  <a:extLst>
                    <a:ext uri="{9D8B030D-6E8A-4147-A177-3AD203B41FA5}">
                      <a16:colId xmlns:a16="http://schemas.microsoft.com/office/drawing/2014/main" val="1087685734"/>
                    </a:ext>
                  </a:extLst>
                </a:gridCol>
                <a:gridCol w="2704339">
                  <a:extLst>
                    <a:ext uri="{9D8B030D-6E8A-4147-A177-3AD203B41FA5}">
                      <a16:colId xmlns:a16="http://schemas.microsoft.com/office/drawing/2014/main" val="934910193"/>
                    </a:ext>
                  </a:extLst>
                </a:gridCol>
                <a:gridCol w="2704339">
                  <a:extLst>
                    <a:ext uri="{9D8B030D-6E8A-4147-A177-3AD203B41FA5}">
                      <a16:colId xmlns:a16="http://schemas.microsoft.com/office/drawing/2014/main" val="725420941"/>
                    </a:ext>
                  </a:extLst>
                </a:gridCol>
              </a:tblGrid>
              <a:tr h="370840">
                <a:tc>
                  <a:txBody>
                    <a:bodyPr/>
                    <a:lstStyle/>
                    <a:p>
                      <a:pPr algn="ctr"/>
                      <a:r>
                        <a:rPr lang="en-US" dirty="0" smtClean="0"/>
                        <a:t>Year</a:t>
                      </a:r>
                      <a:endParaRPr lang="en-US" dirty="0"/>
                    </a:p>
                  </a:txBody>
                  <a:tcPr anchor="ctr"/>
                </a:tc>
                <a:tc>
                  <a:txBody>
                    <a:bodyPr/>
                    <a:lstStyle/>
                    <a:p>
                      <a:pPr algn="ctr"/>
                      <a:r>
                        <a:rPr lang="en-US" dirty="0" smtClean="0"/>
                        <a:t>Dentist</a:t>
                      </a:r>
                      <a:endParaRPr lang="en-US" dirty="0"/>
                    </a:p>
                  </a:txBody>
                  <a:tcPr anchor="ctr"/>
                </a:tc>
                <a:tc>
                  <a:txBody>
                    <a:bodyPr/>
                    <a:lstStyle/>
                    <a:p>
                      <a:pPr algn="ctr"/>
                      <a:r>
                        <a:rPr lang="en-US" dirty="0" smtClean="0"/>
                        <a:t>Patient</a:t>
                      </a:r>
                      <a:endParaRPr lang="en-US" dirty="0"/>
                    </a:p>
                  </a:txBody>
                  <a:tcPr anchor="ctr"/>
                </a:tc>
                <a:extLst>
                  <a:ext uri="{0D108BD9-81ED-4DB2-BD59-A6C34878D82A}">
                    <a16:rowId xmlns:a16="http://schemas.microsoft.com/office/drawing/2014/main" val="2241167831"/>
                  </a:ext>
                </a:extLst>
              </a:tr>
              <a:tr h="370840">
                <a:tc>
                  <a:txBody>
                    <a:bodyPr/>
                    <a:lstStyle/>
                    <a:p>
                      <a:pPr algn="ctr"/>
                      <a:r>
                        <a:rPr lang="en-US" dirty="0" smtClean="0"/>
                        <a:t>1</a:t>
                      </a:r>
                      <a:r>
                        <a:rPr lang="en-US" baseline="30000" dirty="0" smtClean="0"/>
                        <a:t>st</a:t>
                      </a:r>
                      <a:r>
                        <a:rPr lang="en-US" dirty="0" smtClean="0"/>
                        <a:t> year</a:t>
                      </a:r>
                      <a:endParaRPr lang="en-US" dirty="0"/>
                    </a:p>
                  </a:txBody>
                  <a:tcPr anchor="ctr"/>
                </a:tc>
                <a:tc>
                  <a:txBody>
                    <a:bodyPr/>
                    <a:lstStyle/>
                    <a:p>
                      <a:pPr marL="0" algn="ctr" defTabSz="914400" rtl="0" eaLnBrk="1" fontAlgn="ctr" latinLnBrk="0" hangingPunct="1"/>
                      <a:r>
                        <a:rPr lang="en-US" sz="1800" kern="1200" dirty="0">
                          <a:solidFill>
                            <a:schemeClr val="dk1"/>
                          </a:solidFill>
                          <a:latin typeface="+mn-lt"/>
                          <a:ea typeface="+mn-ea"/>
                          <a:cs typeface="+mn-cs"/>
                        </a:rPr>
                        <a:t>$56,338</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$9,314</a:t>
                      </a:r>
                    </a:p>
                  </a:txBody>
                  <a:tcPr marL="7620" marR="7620" marT="7620" marB="0" anchor="ctr"/>
                </a:tc>
                <a:extLst>
                  <a:ext uri="{0D108BD9-81ED-4DB2-BD59-A6C34878D82A}">
                    <a16:rowId xmlns:a16="http://schemas.microsoft.com/office/drawing/2014/main" val="953217838"/>
                  </a:ext>
                </a:extLst>
              </a:tr>
              <a:tr h="370840">
                <a:tc>
                  <a:txBody>
                    <a:bodyPr/>
                    <a:lstStyle/>
                    <a:p>
                      <a:pPr algn="ctr"/>
                      <a:r>
                        <a:rPr lang="en-US" dirty="0" smtClean="0"/>
                        <a:t>2</a:t>
                      </a:r>
                      <a:r>
                        <a:rPr lang="en-US" baseline="30000" dirty="0" smtClean="0"/>
                        <a:t>nd</a:t>
                      </a:r>
                      <a:r>
                        <a:rPr lang="en-US" dirty="0" smtClean="0"/>
                        <a:t> year</a:t>
                      </a:r>
                      <a:endParaRPr lang="en-US" dirty="0"/>
                    </a:p>
                  </a:txBody>
                  <a:tcPr anchor="ctr"/>
                </a:tc>
                <a:tc>
                  <a:txBody>
                    <a:bodyPr/>
                    <a:lstStyle/>
                    <a:p>
                      <a:pPr marL="0" algn="ctr" defTabSz="914400" rtl="0" eaLnBrk="1" fontAlgn="ctr" latinLnBrk="0" hangingPunct="1"/>
                      <a:r>
                        <a:rPr lang="en-US" sz="1800" kern="1200" dirty="0">
                          <a:solidFill>
                            <a:schemeClr val="dk1"/>
                          </a:solidFill>
                          <a:latin typeface="+mn-lt"/>
                          <a:ea typeface="+mn-ea"/>
                          <a:cs typeface="+mn-cs"/>
                        </a:rPr>
                        <a:t>$239,132</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$32,947</a:t>
                      </a:r>
                    </a:p>
                  </a:txBody>
                  <a:tcPr marL="7620" marR="7620" marT="7620" marB="0" anchor="ctr"/>
                </a:tc>
                <a:extLst>
                  <a:ext uri="{0D108BD9-81ED-4DB2-BD59-A6C34878D82A}">
                    <a16:rowId xmlns:a16="http://schemas.microsoft.com/office/drawing/2014/main" val="776565427"/>
                  </a:ext>
                </a:extLst>
              </a:tr>
              <a:tr h="370840">
                <a:tc>
                  <a:txBody>
                    <a:bodyPr/>
                    <a:lstStyle/>
                    <a:p>
                      <a:pPr algn="ctr"/>
                      <a:r>
                        <a:rPr lang="en-US" dirty="0" smtClean="0"/>
                        <a:t>3</a:t>
                      </a:r>
                      <a:r>
                        <a:rPr lang="en-US" baseline="30000" dirty="0" smtClean="0"/>
                        <a:t>rd</a:t>
                      </a:r>
                      <a:r>
                        <a:rPr lang="en-US" dirty="0" smtClean="0"/>
                        <a:t> year</a:t>
                      </a:r>
                      <a:endParaRPr lang="en-US" dirty="0"/>
                    </a:p>
                  </a:txBody>
                  <a:tcPr anchor="ctr"/>
                </a:tc>
                <a:tc>
                  <a:txBody>
                    <a:bodyPr/>
                    <a:lstStyle/>
                    <a:p>
                      <a:pPr marL="0" algn="ctr" defTabSz="914400" rtl="0" eaLnBrk="1" fontAlgn="ctr" latinLnBrk="0" hangingPunct="1"/>
                      <a:r>
                        <a:rPr lang="en-US" sz="1800" kern="1200" dirty="0">
                          <a:solidFill>
                            <a:schemeClr val="dk1"/>
                          </a:solidFill>
                          <a:latin typeface="+mn-lt"/>
                          <a:ea typeface="+mn-ea"/>
                          <a:cs typeface="+mn-cs"/>
                        </a:rPr>
                        <a:t>$649,617</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$74,586</a:t>
                      </a:r>
                    </a:p>
                  </a:txBody>
                  <a:tcPr marL="7620" marR="7620" marT="7620" marB="0" anchor="ctr"/>
                </a:tc>
                <a:extLst>
                  <a:ext uri="{0D108BD9-81ED-4DB2-BD59-A6C34878D82A}">
                    <a16:rowId xmlns:a16="http://schemas.microsoft.com/office/drawing/2014/main" val="1704243005"/>
                  </a:ext>
                </a:extLst>
              </a:tr>
            </a:tbl>
          </a:graphicData>
        </a:graphic>
      </p:graphicFrame>
      <p:sp>
        <p:nvSpPr>
          <p:cNvPr id="68" name="Rectangle 67"/>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38011620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3" name="Google Shape;7198;p42"/>
          <p:cNvCxnSpPr/>
          <p:nvPr/>
        </p:nvCxnSpPr>
        <p:spPr>
          <a:xfrm rot="10800000">
            <a:off x="10313904" y="2880932"/>
            <a:ext cx="0" cy="534821"/>
          </a:xfrm>
          <a:prstGeom prst="straightConnector1">
            <a:avLst/>
          </a:prstGeom>
          <a:solidFill>
            <a:schemeClr val="tx2">
              <a:lumMod val="75000"/>
            </a:schemeClr>
          </a:solidFill>
          <a:ln w="9525" cap="flat" cmpd="sng">
            <a:solidFill>
              <a:srgbClr val="A5B7C6"/>
            </a:solidFill>
            <a:prstDash val="solid"/>
            <a:round/>
            <a:headEnd type="none" w="med" len="med"/>
            <a:tailEnd type="diamond" w="med" len="med"/>
          </a:ln>
        </p:spPr>
      </p:cxnSp>
      <p:sp>
        <p:nvSpPr>
          <p:cNvPr id="44" name="Rectangle 43"/>
          <p:cNvSpPr/>
          <p:nvPr/>
        </p:nvSpPr>
        <p:spPr>
          <a:xfrm>
            <a:off x="5555329" y="1161602"/>
            <a:ext cx="1106778"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Overview</a:t>
            </a:r>
            <a:endParaRPr lang="en-US" dirty="0">
              <a:solidFill>
                <a:schemeClr val="bg1">
                  <a:lumMod val="75000"/>
                </a:schemeClr>
              </a:solidFill>
              <a:latin typeface="Gill Sans MT" panose="020B0502020104020203" pitchFamily="34" charset="0"/>
            </a:endParaRPr>
          </a:p>
        </p:txBody>
      </p:sp>
      <p:cxnSp>
        <p:nvCxnSpPr>
          <p:cNvPr id="57" name="Google Shape;7198;p42"/>
          <p:cNvCxnSpPr/>
          <p:nvPr/>
        </p:nvCxnSpPr>
        <p:spPr>
          <a:xfrm rot="10800000">
            <a:off x="2740570" y="2808901"/>
            <a:ext cx="0" cy="534821"/>
          </a:xfrm>
          <a:prstGeom prst="straightConnector1">
            <a:avLst/>
          </a:prstGeom>
          <a:solidFill>
            <a:schemeClr val="tx2">
              <a:lumMod val="75000"/>
            </a:schemeClr>
          </a:solidFill>
          <a:ln w="9525" cap="flat" cmpd="sng">
            <a:solidFill>
              <a:srgbClr val="A5B7C6"/>
            </a:solidFill>
            <a:prstDash val="solid"/>
            <a:round/>
            <a:headEnd type="none" w="med" len="med"/>
            <a:tailEnd type="diamond" w="med" len="med"/>
          </a:ln>
        </p:spPr>
      </p:cxnSp>
      <p:cxnSp>
        <p:nvCxnSpPr>
          <p:cNvPr id="59" name="Google Shape;7197;p42"/>
          <p:cNvCxnSpPr/>
          <p:nvPr/>
        </p:nvCxnSpPr>
        <p:spPr>
          <a:xfrm>
            <a:off x="9081485" y="4439457"/>
            <a:ext cx="0" cy="537656"/>
          </a:xfrm>
          <a:prstGeom prst="straightConnector1">
            <a:avLst/>
          </a:prstGeom>
          <a:solidFill>
            <a:schemeClr val="tx2">
              <a:lumMod val="75000"/>
            </a:schemeClr>
          </a:solidFill>
          <a:ln w="9525" cap="flat" cmpd="sng">
            <a:solidFill>
              <a:srgbClr val="A5B7C6"/>
            </a:solidFill>
            <a:prstDash val="solid"/>
            <a:round/>
            <a:headEnd type="none" w="med" len="med"/>
            <a:tailEnd type="diamond" w="med" len="med"/>
          </a:ln>
        </p:spPr>
      </p:cxnSp>
      <p:cxnSp>
        <p:nvCxnSpPr>
          <p:cNvPr id="58" name="Google Shape;7196;p42"/>
          <p:cNvCxnSpPr/>
          <p:nvPr/>
        </p:nvCxnSpPr>
        <p:spPr>
          <a:xfrm>
            <a:off x="1483903" y="4439457"/>
            <a:ext cx="0" cy="537656"/>
          </a:xfrm>
          <a:prstGeom prst="straightConnector1">
            <a:avLst/>
          </a:prstGeom>
          <a:solidFill>
            <a:schemeClr val="tx2">
              <a:lumMod val="75000"/>
            </a:schemeClr>
          </a:solidFill>
          <a:ln w="9525" cap="flat" cmpd="sng">
            <a:solidFill>
              <a:srgbClr val="A5B7C6"/>
            </a:solidFill>
            <a:prstDash val="solid"/>
            <a:round/>
            <a:headEnd type="none" w="med" len="med"/>
            <a:tailEnd type="diamond" w="med" len="med"/>
          </a:ln>
        </p:spPr>
      </p:cxnSp>
      <p:cxnSp>
        <p:nvCxnSpPr>
          <p:cNvPr id="46" name="Google Shape;7196;p42"/>
          <p:cNvCxnSpPr/>
          <p:nvPr/>
        </p:nvCxnSpPr>
        <p:spPr>
          <a:xfrm>
            <a:off x="4014892" y="4436978"/>
            <a:ext cx="0" cy="537656"/>
          </a:xfrm>
          <a:prstGeom prst="straightConnector1">
            <a:avLst/>
          </a:prstGeom>
          <a:solidFill>
            <a:schemeClr val="tx2">
              <a:lumMod val="75000"/>
            </a:schemeClr>
          </a:solidFill>
          <a:ln w="9525" cap="flat" cmpd="sng">
            <a:solidFill>
              <a:srgbClr val="A5B7C6"/>
            </a:solidFill>
            <a:prstDash val="solid"/>
            <a:round/>
            <a:headEnd type="none" w="med" len="med"/>
            <a:tailEnd type="diamond" w="med" len="med"/>
          </a:ln>
        </p:spPr>
      </p:cxnSp>
      <p:cxnSp>
        <p:nvCxnSpPr>
          <p:cNvPr id="47" name="Google Shape;7197;p42"/>
          <p:cNvCxnSpPr/>
          <p:nvPr/>
        </p:nvCxnSpPr>
        <p:spPr>
          <a:xfrm>
            <a:off x="6560420" y="4436978"/>
            <a:ext cx="0" cy="537656"/>
          </a:xfrm>
          <a:prstGeom prst="straightConnector1">
            <a:avLst/>
          </a:prstGeom>
          <a:solidFill>
            <a:schemeClr val="tx2">
              <a:lumMod val="75000"/>
            </a:schemeClr>
          </a:solidFill>
          <a:ln w="9525" cap="flat" cmpd="sng">
            <a:solidFill>
              <a:srgbClr val="A5B7C6"/>
            </a:solidFill>
            <a:prstDash val="solid"/>
            <a:round/>
            <a:headEnd type="none" w="med" len="med"/>
            <a:tailEnd type="diamond" w="med" len="med"/>
          </a:ln>
        </p:spPr>
      </p:cxnSp>
      <p:cxnSp>
        <p:nvCxnSpPr>
          <p:cNvPr id="48" name="Google Shape;7198;p42"/>
          <p:cNvCxnSpPr/>
          <p:nvPr/>
        </p:nvCxnSpPr>
        <p:spPr>
          <a:xfrm rot="10800000">
            <a:off x="7834864" y="2880932"/>
            <a:ext cx="0" cy="534821"/>
          </a:xfrm>
          <a:prstGeom prst="straightConnector1">
            <a:avLst/>
          </a:prstGeom>
          <a:solidFill>
            <a:schemeClr val="tx2">
              <a:lumMod val="75000"/>
            </a:schemeClr>
          </a:solidFill>
          <a:ln w="9525" cap="flat" cmpd="sng">
            <a:solidFill>
              <a:srgbClr val="A5B7C6"/>
            </a:solidFill>
            <a:prstDash val="solid"/>
            <a:round/>
            <a:headEnd type="none" w="med" len="med"/>
            <a:tailEnd type="diamond" w="med" len="med"/>
          </a:ln>
        </p:spPr>
      </p:cxnSp>
      <p:cxnSp>
        <p:nvCxnSpPr>
          <p:cNvPr id="49" name="Google Shape;7199;p42"/>
          <p:cNvCxnSpPr/>
          <p:nvPr/>
        </p:nvCxnSpPr>
        <p:spPr>
          <a:xfrm rot="10800000">
            <a:off x="5287658" y="2876194"/>
            <a:ext cx="0" cy="537656"/>
          </a:xfrm>
          <a:prstGeom prst="straightConnector1">
            <a:avLst/>
          </a:prstGeom>
          <a:solidFill>
            <a:schemeClr val="tx2">
              <a:lumMod val="75000"/>
            </a:schemeClr>
          </a:solidFill>
          <a:ln w="9525" cap="flat" cmpd="sng">
            <a:solidFill>
              <a:srgbClr val="A5B7C6"/>
            </a:solidFill>
            <a:prstDash val="solid"/>
            <a:round/>
            <a:headEnd type="none" w="med" len="med"/>
            <a:tailEnd type="diamond" w="med" len="med"/>
          </a:ln>
        </p:spPr>
      </p:cxnSp>
      <p:sp>
        <p:nvSpPr>
          <p:cNvPr id="51" name="Google Shape;7201;p42"/>
          <p:cNvSpPr/>
          <p:nvPr/>
        </p:nvSpPr>
        <p:spPr>
          <a:xfrm>
            <a:off x="830858" y="3325287"/>
            <a:ext cx="2513554" cy="118963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02;p42"/>
          <p:cNvSpPr/>
          <p:nvPr/>
        </p:nvSpPr>
        <p:spPr>
          <a:xfrm>
            <a:off x="8501602" y="3313712"/>
            <a:ext cx="2514578" cy="118963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203;p42"/>
          <p:cNvSpPr/>
          <p:nvPr/>
        </p:nvSpPr>
        <p:spPr>
          <a:xfrm>
            <a:off x="2209149" y="3325287"/>
            <a:ext cx="2402678" cy="118963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203;p42"/>
          <p:cNvSpPr/>
          <p:nvPr/>
        </p:nvSpPr>
        <p:spPr>
          <a:xfrm>
            <a:off x="3448570" y="3327766"/>
            <a:ext cx="2402678" cy="118963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203;p42"/>
          <p:cNvSpPr/>
          <p:nvPr/>
        </p:nvSpPr>
        <p:spPr>
          <a:xfrm>
            <a:off x="4717797" y="3330249"/>
            <a:ext cx="2402678" cy="118963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203;p42"/>
          <p:cNvSpPr/>
          <p:nvPr/>
        </p:nvSpPr>
        <p:spPr>
          <a:xfrm>
            <a:off x="5987022" y="3302923"/>
            <a:ext cx="2402678" cy="118963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Rectangle 61"/>
          <p:cNvSpPr/>
          <p:nvPr/>
        </p:nvSpPr>
        <p:spPr>
          <a:xfrm>
            <a:off x="826057" y="4996585"/>
            <a:ext cx="1326284" cy="646331"/>
          </a:xfrm>
          <a:prstGeom prst="rect">
            <a:avLst/>
          </a:prstGeom>
        </p:spPr>
        <p:txBody>
          <a:bodyPr wrap="square">
            <a:spAutoFit/>
          </a:bodyPr>
          <a:lstStyle/>
          <a:p>
            <a:pPr algn="ctr"/>
            <a:r>
              <a:rPr lang="en-US" dirty="0">
                <a:latin typeface="Gill Sans MT" panose="020B0502020104020203" pitchFamily="34" charset="0"/>
              </a:rPr>
              <a:t>Executive Summary</a:t>
            </a:r>
          </a:p>
        </p:txBody>
      </p:sp>
      <p:sp>
        <p:nvSpPr>
          <p:cNvPr id="63" name="Rectangle 62"/>
          <p:cNvSpPr/>
          <p:nvPr/>
        </p:nvSpPr>
        <p:spPr>
          <a:xfrm>
            <a:off x="2254105" y="2146803"/>
            <a:ext cx="970458" cy="646331"/>
          </a:xfrm>
          <a:prstGeom prst="rect">
            <a:avLst/>
          </a:prstGeom>
        </p:spPr>
        <p:txBody>
          <a:bodyPr wrap="none">
            <a:spAutoFit/>
          </a:bodyPr>
          <a:lstStyle/>
          <a:p>
            <a:pPr algn="ctr"/>
            <a:r>
              <a:rPr lang="en-US" dirty="0" smtClean="0">
                <a:latin typeface="Gill Sans MT" panose="020B0502020104020203" pitchFamily="34" charset="0"/>
              </a:rPr>
              <a:t>Industry</a:t>
            </a:r>
          </a:p>
          <a:p>
            <a:pPr algn="ctr"/>
            <a:r>
              <a:rPr lang="en-US" dirty="0" smtClean="0">
                <a:latin typeface="Gill Sans MT" panose="020B0502020104020203" pitchFamily="34" charset="0"/>
              </a:rPr>
              <a:t> </a:t>
            </a:r>
            <a:r>
              <a:rPr lang="en-US" dirty="0">
                <a:latin typeface="Gill Sans MT" panose="020B0502020104020203" pitchFamily="34" charset="0"/>
              </a:rPr>
              <a:t>Analysis</a:t>
            </a:r>
          </a:p>
        </p:txBody>
      </p:sp>
      <p:sp>
        <p:nvSpPr>
          <p:cNvPr id="64" name="Rectangle 63"/>
          <p:cNvSpPr/>
          <p:nvPr/>
        </p:nvSpPr>
        <p:spPr>
          <a:xfrm>
            <a:off x="3457812" y="4974634"/>
            <a:ext cx="1135247" cy="646331"/>
          </a:xfrm>
          <a:prstGeom prst="rect">
            <a:avLst/>
          </a:prstGeom>
        </p:spPr>
        <p:txBody>
          <a:bodyPr wrap="none">
            <a:spAutoFit/>
          </a:bodyPr>
          <a:lstStyle/>
          <a:p>
            <a:pPr algn="ctr"/>
            <a:r>
              <a:rPr lang="en-US" dirty="0" smtClean="0">
                <a:latin typeface="Gill Sans MT" panose="020B0502020104020203" pitchFamily="34" charset="0"/>
              </a:rPr>
              <a:t>Customer</a:t>
            </a:r>
          </a:p>
          <a:p>
            <a:pPr algn="ctr"/>
            <a:r>
              <a:rPr lang="en-US" dirty="0" smtClean="0">
                <a:latin typeface="Gill Sans MT" panose="020B0502020104020203" pitchFamily="34" charset="0"/>
              </a:rPr>
              <a:t> </a:t>
            </a:r>
            <a:r>
              <a:rPr lang="en-US" dirty="0">
                <a:latin typeface="Gill Sans MT" panose="020B0502020104020203" pitchFamily="34" charset="0"/>
              </a:rPr>
              <a:t>Analysis</a:t>
            </a:r>
          </a:p>
        </p:txBody>
      </p:sp>
      <p:sp>
        <p:nvSpPr>
          <p:cNvPr id="65" name="Rectangle 64"/>
          <p:cNvSpPr/>
          <p:nvPr/>
        </p:nvSpPr>
        <p:spPr>
          <a:xfrm>
            <a:off x="4640484" y="2167030"/>
            <a:ext cx="1301959" cy="646331"/>
          </a:xfrm>
          <a:prstGeom prst="rect">
            <a:avLst/>
          </a:prstGeom>
        </p:spPr>
        <p:txBody>
          <a:bodyPr wrap="none">
            <a:spAutoFit/>
          </a:bodyPr>
          <a:lstStyle/>
          <a:p>
            <a:pPr algn="ctr"/>
            <a:r>
              <a:rPr lang="en-US" dirty="0" smtClean="0">
                <a:latin typeface="Gill Sans MT" panose="020B0502020104020203" pitchFamily="34" charset="0"/>
              </a:rPr>
              <a:t>Competitor</a:t>
            </a:r>
          </a:p>
          <a:p>
            <a:pPr algn="ctr"/>
            <a:r>
              <a:rPr lang="en-US" dirty="0" smtClean="0">
                <a:latin typeface="Gill Sans MT" panose="020B0502020104020203" pitchFamily="34" charset="0"/>
              </a:rPr>
              <a:t> </a:t>
            </a:r>
            <a:r>
              <a:rPr lang="en-US" dirty="0">
                <a:latin typeface="Gill Sans MT" panose="020B0502020104020203" pitchFamily="34" charset="0"/>
              </a:rPr>
              <a:t>Analysis</a:t>
            </a:r>
          </a:p>
        </p:txBody>
      </p:sp>
      <p:sp>
        <p:nvSpPr>
          <p:cNvPr id="66" name="Rectangle 65"/>
          <p:cNvSpPr/>
          <p:nvPr/>
        </p:nvSpPr>
        <p:spPr>
          <a:xfrm>
            <a:off x="6010172" y="4991015"/>
            <a:ext cx="1109150" cy="646331"/>
          </a:xfrm>
          <a:prstGeom prst="rect">
            <a:avLst/>
          </a:prstGeom>
        </p:spPr>
        <p:txBody>
          <a:bodyPr wrap="none">
            <a:spAutoFit/>
          </a:bodyPr>
          <a:lstStyle/>
          <a:p>
            <a:pPr algn="ctr"/>
            <a:r>
              <a:rPr lang="en-US" dirty="0" smtClean="0">
                <a:latin typeface="Gill Sans MT" panose="020B0502020104020203" pitchFamily="34" charset="0"/>
              </a:rPr>
              <a:t>Marketing</a:t>
            </a:r>
          </a:p>
          <a:p>
            <a:pPr algn="ctr"/>
            <a:r>
              <a:rPr lang="en-US" dirty="0" smtClean="0">
                <a:latin typeface="Gill Sans MT" panose="020B0502020104020203" pitchFamily="34" charset="0"/>
              </a:rPr>
              <a:t> </a:t>
            </a:r>
            <a:r>
              <a:rPr lang="en-US" dirty="0">
                <a:latin typeface="Gill Sans MT" panose="020B0502020104020203" pitchFamily="34" charset="0"/>
              </a:rPr>
              <a:t>Plan</a:t>
            </a:r>
          </a:p>
        </p:txBody>
      </p:sp>
      <p:sp>
        <p:nvSpPr>
          <p:cNvPr id="67" name="Rectangle 66"/>
          <p:cNvSpPr/>
          <p:nvPr/>
        </p:nvSpPr>
        <p:spPr>
          <a:xfrm>
            <a:off x="7111810" y="2188484"/>
            <a:ext cx="1446165" cy="646331"/>
          </a:xfrm>
          <a:prstGeom prst="rect">
            <a:avLst/>
          </a:prstGeom>
        </p:spPr>
        <p:txBody>
          <a:bodyPr wrap="none">
            <a:spAutoFit/>
          </a:bodyPr>
          <a:lstStyle/>
          <a:p>
            <a:pPr algn="ctr"/>
            <a:r>
              <a:rPr lang="en-US" dirty="0" smtClean="0">
                <a:latin typeface="Gill Sans MT" panose="020B0502020104020203" pitchFamily="34" charset="0"/>
              </a:rPr>
              <a:t>Development</a:t>
            </a:r>
          </a:p>
          <a:p>
            <a:pPr algn="ctr"/>
            <a:r>
              <a:rPr lang="en-US" dirty="0" smtClean="0">
                <a:latin typeface="Gill Sans MT" panose="020B0502020104020203" pitchFamily="34" charset="0"/>
              </a:rPr>
              <a:t> Strategy</a:t>
            </a:r>
            <a:endParaRPr lang="en-US" dirty="0">
              <a:latin typeface="Gill Sans MT" panose="020B0502020104020203" pitchFamily="34" charset="0"/>
            </a:endParaRPr>
          </a:p>
        </p:txBody>
      </p:sp>
      <p:sp>
        <p:nvSpPr>
          <p:cNvPr id="68" name="Rectangle 67"/>
          <p:cNvSpPr/>
          <p:nvPr/>
        </p:nvSpPr>
        <p:spPr>
          <a:xfrm>
            <a:off x="8410304" y="4967865"/>
            <a:ext cx="1364476" cy="646331"/>
          </a:xfrm>
          <a:prstGeom prst="rect">
            <a:avLst/>
          </a:prstGeom>
        </p:spPr>
        <p:txBody>
          <a:bodyPr wrap="none">
            <a:spAutoFit/>
          </a:bodyPr>
          <a:lstStyle/>
          <a:p>
            <a:pPr algn="ctr"/>
            <a:r>
              <a:rPr lang="en-US" dirty="0" smtClean="0">
                <a:latin typeface="Gill Sans MT" panose="020B0502020104020203" pitchFamily="34" charset="0"/>
              </a:rPr>
              <a:t>Management</a:t>
            </a:r>
          </a:p>
          <a:p>
            <a:pPr algn="ctr"/>
            <a:r>
              <a:rPr lang="en-US" dirty="0" smtClean="0">
                <a:latin typeface="Gill Sans MT" panose="020B0502020104020203" pitchFamily="34" charset="0"/>
              </a:rPr>
              <a:t> Team</a:t>
            </a:r>
            <a:endParaRPr lang="en-US" dirty="0">
              <a:latin typeface="Gill Sans MT" panose="020B0502020104020203" pitchFamily="34" charset="0"/>
            </a:endParaRPr>
          </a:p>
        </p:txBody>
      </p:sp>
      <p:grpSp>
        <p:nvGrpSpPr>
          <p:cNvPr id="69" name="Google Shape;9307;p48"/>
          <p:cNvGrpSpPr/>
          <p:nvPr/>
        </p:nvGrpSpPr>
        <p:grpSpPr>
          <a:xfrm>
            <a:off x="1317623" y="3673948"/>
            <a:ext cx="352720" cy="490783"/>
            <a:chOff x="910723" y="1508212"/>
            <a:chExt cx="251660" cy="350166"/>
          </a:xfrm>
          <a:solidFill>
            <a:schemeClr val="tx2">
              <a:lumMod val="75000"/>
            </a:schemeClr>
          </a:solidFill>
        </p:grpSpPr>
        <p:sp>
          <p:nvSpPr>
            <p:cNvPr id="70"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9981;p48"/>
          <p:cNvGrpSpPr/>
          <p:nvPr/>
        </p:nvGrpSpPr>
        <p:grpSpPr>
          <a:xfrm>
            <a:off x="2440659" y="3703701"/>
            <a:ext cx="594646" cy="463599"/>
            <a:chOff x="2611458" y="3816374"/>
            <a:chExt cx="426329" cy="332375"/>
          </a:xfrm>
          <a:solidFill>
            <a:schemeClr val="tx2">
              <a:lumMod val="75000"/>
            </a:schemeClr>
          </a:solidFill>
        </p:grpSpPr>
        <p:sp>
          <p:nvSpPr>
            <p:cNvPr id="88"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778;p48"/>
          <p:cNvGrpSpPr/>
          <p:nvPr/>
        </p:nvGrpSpPr>
        <p:grpSpPr>
          <a:xfrm>
            <a:off x="3765403" y="3642058"/>
            <a:ext cx="498489" cy="495528"/>
            <a:chOff x="3541011" y="3367320"/>
            <a:chExt cx="348257" cy="346188"/>
          </a:xfrm>
          <a:solidFill>
            <a:schemeClr val="tx2">
              <a:lumMod val="75000"/>
            </a:schemeClr>
          </a:solidFill>
        </p:grpSpPr>
        <p:sp>
          <p:nvSpPr>
            <p:cNvPr id="99"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006;p48"/>
          <p:cNvSpPr/>
          <p:nvPr/>
        </p:nvSpPr>
        <p:spPr>
          <a:xfrm>
            <a:off x="5043459" y="3669108"/>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9571;p48"/>
          <p:cNvGrpSpPr/>
          <p:nvPr/>
        </p:nvGrpSpPr>
        <p:grpSpPr>
          <a:xfrm>
            <a:off x="6406238" y="3610570"/>
            <a:ext cx="330185" cy="527016"/>
            <a:chOff x="4054103" y="2430191"/>
            <a:chExt cx="218687" cy="349052"/>
          </a:xfrm>
          <a:solidFill>
            <a:schemeClr val="tx2">
              <a:lumMod val="75000"/>
            </a:schemeClr>
          </a:solidFill>
        </p:grpSpPr>
        <p:sp>
          <p:nvSpPr>
            <p:cNvPr id="105"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9975;p48"/>
          <p:cNvSpPr/>
          <p:nvPr/>
        </p:nvSpPr>
        <p:spPr>
          <a:xfrm>
            <a:off x="8848041" y="3665497"/>
            <a:ext cx="523104" cy="436392"/>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9520;p48"/>
          <p:cNvGrpSpPr/>
          <p:nvPr/>
        </p:nvGrpSpPr>
        <p:grpSpPr>
          <a:xfrm>
            <a:off x="7577894" y="3642058"/>
            <a:ext cx="559595" cy="497737"/>
            <a:chOff x="854261" y="2908813"/>
            <a:chExt cx="377474" cy="335748"/>
          </a:xfrm>
          <a:solidFill>
            <a:schemeClr val="tx2">
              <a:lumMod val="75000"/>
            </a:schemeClr>
          </a:solidFill>
        </p:grpSpPr>
        <p:sp>
          <p:nvSpPr>
            <p:cNvPr id="112"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7203;p42"/>
          <p:cNvSpPr/>
          <p:nvPr/>
        </p:nvSpPr>
        <p:spPr>
          <a:xfrm>
            <a:off x="7239014" y="3304853"/>
            <a:ext cx="2402678" cy="118963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roup 134"/>
          <p:cNvGrpSpPr/>
          <p:nvPr/>
        </p:nvGrpSpPr>
        <p:grpSpPr>
          <a:xfrm>
            <a:off x="320277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117" name="Google Shape;9520;p48"/>
            <p:cNvGrpSpPr/>
            <p:nvPr/>
          </p:nvGrpSpPr>
          <p:grpSpPr>
            <a:xfrm>
              <a:off x="7338051" y="436883"/>
              <a:ext cx="559032" cy="497236"/>
              <a:chOff x="854261" y="2908813"/>
              <a:chExt cx="377474" cy="335748"/>
            </a:xfrm>
            <a:solidFill>
              <a:schemeClr val="bg1">
                <a:lumMod val="85000"/>
              </a:schemeClr>
            </a:solidFill>
          </p:grpSpPr>
          <p:sp>
            <p:nvSpPr>
              <p:cNvPr id="118"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19"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20"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21"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22"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125" name="Google Shape;9871;p48"/>
            <p:cNvGrpSpPr/>
            <p:nvPr/>
          </p:nvGrpSpPr>
          <p:grpSpPr>
            <a:xfrm>
              <a:off x="8839333" y="436883"/>
              <a:ext cx="476792" cy="474718"/>
              <a:chOff x="3996113" y="4291176"/>
              <a:chExt cx="336512" cy="335048"/>
            </a:xfrm>
            <a:solidFill>
              <a:schemeClr val="bg1">
                <a:lumMod val="85000"/>
              </a:schemeClr>
            </a:solidFill>
          </p:grpSpPr>
          <p:sp>
            <p:nvSpPr>
              <p:cNvPr id="126"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 name="Google Shape;9871;p48"/>
          <p:cNvGrpSpPr/>
          <p:nvPr/>
        </p:nvGrpSpPr>
        <p:grpSpPr>
          <a:xfrm>
            <a:off x="10017480" y="3608947"/>
            <a:ext cx="616253" cy="613572"/>
            <a:chOff x="3996113" y="4291176"/>
            <a:chExt cx="336512" cy="335048"/>
          </a:xfrm>
          <a:solidFill>
            <a:schemeClr val="tx2">
              <a:lumMod val="75000"/>
            </a:schemeClr>
          </a:solidFill>
        </p:grpSpPr>
        <p:sp>
          <p:nvSpPr>
            <p:cNvPr id="130"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Rectangle 133"/>
          <p:cNvSpPr/>
          <p:nvPr/>
        </p:nvSpPr>
        <p:spPr>
          <a:xfrm>
            <a:off x="9811633" y="2211063"/>
            <a:ext cx="974946" cy="646331"/>
          </a:xfrm>
          <a:prstGeom prst="rect">
            <a:avLst/>
          </a:prstGeom>
        </p:spPr>
        <p:txBody>
          <a:bodyPr wrap="none">
            <a:spAutoFit/>
          </a:bodyPr>
          <a:lstStyle/>
          <a:p>
            <a:pPr algn="ctr"/>
            <a:r>
              <a:rPr lang="en-US" dirty="0" smtClean="0">
                <a:latin typeface="Gill Sans MT" panose="020B0502020104020203" pitchFamily="34" charset="0"/>
              </a:rPr>
              <a:t>Financial</a:t>
            </a:r>
          </a:p>
          <a:p>
            <a:pPr algn="ctr"/>
            <a:r>
              <a:rPr lang="en-US" dirty="0" smtClean="0">
                <a:latin typeface="Gill Sans MT" panose="020B0502020104020203" pitchFamily="34" charset="0"/>
              </a:rPr>
              <a:t> Plan</a:t>
            </a:r>
            <a:endParaRPr lang="en-US" dirty="0">
              <a:latin typeface="Gill Sans MT" panose="020B0502020104020203" pitchFamily="34" charset="0"/>
            </a:endParaRPr>
          </a:p>
        </p:txBody>
      </p:sp>
      <p:sp>
        <p:nvSpPr>
          <p:cNvPr id="136" name="Rectangle 135"/>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18853950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156656" y="1161602"/>
            <a:ext cx="3896772"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Financial Plan – In/Out Flow prediction</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bg1">
                <a:lumMod val="8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2" name="Table 41"/>
          <p:cNvGraphicFramePr>
            <a:graphicFrameLocks noGrp="1"/>
          </p:cNvGraphicFramePr>
          <p:nvPr>
            <p:extLst>
              <p:ext uri="{D42A27DB-BD31-4B8C-83A1-F6EECF244321}">
                <p14:modId xmlns:p14="http://schemas.microsoft.com/office/powerpoint/2010/main" val="761581185"/>
              </p:ext>
            </p:extLst>
          </p:nvPr>
        </p:nvGraphicFramePr>
        <p:xfrm>
          <a:off x="910786" y="2052330"/>
          <a:ext cx="8057111" cy="2225040"/>
        </p:xfrm>
        <a:graphic>
          <a:graphicData uri="http://schemas.openxmlformats.org/drawingml/2006/table">
            <a:tbl>
              <a:tblPr firstRow="1" bandRow="1">
                <a:tableStyleId>{F5AB1C69-6EDB-4FF4-983F-18BD219EF322}</a:tableStyleId>
              </a:tblPr>
              <a:tblGrid>
                <a:gridCol w="3145346">
                  <a:extLst>
                    <a:ext uri="{9D8B030D-6E8A-4147-A177-3AD203B41FA5}">
                      <a16:colId xmlns:a16="http://schemas.microsoft.com/office/drawing/2014/main" val="3054988213"/>
                    </a:ext>
                  </a:extLst>
                </a:gridCol>
                <a:gridCol w="1314450">
                  <a:extLst>
                    <a:ext uri="{9D8B030D-6E8A-4147-A177-3AD203B41FA5}">
                      <a16:colId xmlns:a16="http://schemas.microsoft.com/office/drawing/2014/main" val="4090572278"/>
                    </a:ext>
                  </a:extLst>
                </a:gridCol>
                <a:gridCol w="1234440">
                  <a:extLst>
                    <a:ext uri="{9D8B030D-6E8A-4147-A177-3AD203B41FA5}">
                      <a16:colId xmlns:a16="http://schemas.microsoft.com/office/drawing/2014/main" val="1402953205"/>
                    </a:ext>
                  </a:extLst>
                </a:gridCol>
                <a:gridCol w="1206791">
                  <a:extLst>
                    <a:ext uri="{9D8B030D-6E8A-4147-A177-3AD203B41FA5}">
                      <a16:colId xmlns:a16="http://schemas.microsoft.com/office/drawing/2014/main" val="4144093046"/>
                    </a:ext>
                  </a:extLst>
                </a:gridCol>
                <a:gridCol w="1156084">
                  <a:extLst>
                    <a:ext uri="{9D8B030D-6E8A-4147-A177-3AD203B41FA5}">
                      <a16:colId xmlns:a16="http://schemas.microsoft.com/office/drawing/2014/main" val="3648858048"/>
                    </a:ext>
                  </a:extLst>
                </a:gridCol>
              </a:tblGrid>
              <a:tr h="370840">
                <a:tc>
                  <a:txBody>
                    <a:bodyPr/>
                    <a:lstStyle/>
                    <a:p>
                      <a:pPr marL="0" algn="ctr" defTabSz="914400" rtl="0" eaLnBrk="1" fontAlgn="ctr" latinLnBrk="0" hangingPunct="1"/>
                      <a:r>
                        <a:rPr lang="en-US" sz="1800" kern="1200" dirty="0">
                          <a:solidFill>
                            <a:schemeClr val="bg1"/>
                          </a:solidFill>
                          <a:latin typeface="+mn-lt"/>
                          <a:ea typeface="+mn-ea"/>
                          <a:cs typeface="+mn-cs"/>
                        </a:rPr>
                        <a:t>OUTCOME</a:t>
                      </a:r>
                    </a:p>
                  </a:txBody>
                  <a:tcPr marL="7620" marR="7620" marT="7620" marB="0" anchor="ctr"/>
                </a:tc>
                <a:tc>
                  <a:txBody>
                    <a:bodyPr/>
                    <a:lstStyle/>
                    <a:p>
                      <a:pPr marL="0" algn="ctr" defTabSz="914400" rtl="0" eaLnBrk="1" fontAlgn="ctr" latinLnBrk="0" hangingPunct="1"/>
                      <a:r>
                        <a:rPr lang="en-US" sz="1800" kern="1200" dirty="0">
                          <a:solidFill>
                            <a:schemeClr val="bg1"/>
                          </a:solidFill>
                          <a:latin typeface="+mn-lt"/>
                          <a:ea typeface="+mn-ea"/>
                          <a:cs typeface="+mn-cs"/>
                        </a:rPr>
                        <a:t>1st year</a:t>
                      </a:r>
                    </a:p>
                  </a:txBody>
                  <a:tcPr marL="7620" marR="7620" marT="7620" marB="0" anchor="ctr"/>
                </a:tc>
                <a:tc>
                  <a:txBody>
                    <a:bodyPr/>
                    <a:lstStyle/>
                    <a:p>
                      <a:pPr marL="0" algn="ctr" defTabSz="914400" rtl="0" eaLnBrk="1" fontAlgn="ctr" latinLnBrk="0" hangingPunct="1"/>
                      <a:r>
                        <a:rPr lang="en-US" sz="1800" kern="1200" dirty="0">
                          <a:solidFill>
                            <a:schemeClr val="bg1"/>
                          </a:solidFill>
                          <a:latin typeface="+mn-lt"/>
                          <a:ea typeface="+mn-ea"/>
                          <a:cs typeface="+mn-cs"/>
                        </a:rPr>
                        <a:t>2nd year</a:t>
                      </a:r>
                    </a:p>
                  </a:txBody>
                  <a:tcPr marL="7620" marR="7620" marT="7620" marB="0" anchor="ctr"/>
                </a:tc>
                <a:tc>
                  <a:txBody>
                    <a:bodyPr/>
                    <a:lstStyle/>
                    <a:p>
                      <a:pPr marL="0" algn="ctr" defTabSz="914400" rtl="0" eaLnBrk="1" fontAlgn="ctr" latinLnBrk="0" hangingPunct="1"/>
                      <a:r>
                        <a:rPr lang="en-US" sz="1800" kern="1200" dirty="0">
                          <a:solidFill>
                            <a:schemeClr val="bg1"/>
                          </a:solidFill>
                          <a:latin typeface="+mn-lt"/>
                          <a:ea typeface="+mn-ea"/>
                          <a:cs typeface="+mn-cs"/>
                        </a:rPr>
                        <a:t>3rd year</a:t>
                      </a:r>
                    </a:p>
                  </a:txBody>
                  <a:tcPr marL="7620" marR="7620" marT="7620" marB="0" anchor="ctr"/>
                </a:tc>
                <a:tc>
                  <a:txBody>
                    <a:bodyPr/>
                    <a:lstStyle/>
                    <a:p>
                      <a:pPr marL="0" algn="ctr" defTabSz="914400" rtl="0" eaLnBrk="1" fontAlgn="ctr" latinLnBrk="0" hangingPunct="1"/>
                      <a:r>
                        <a:rPr lang="en-US" sz="1800" kern="1200" dirty="0">
                          <a:solidFill>
                            <a:schemeClr val="bg1"/>
                          </a:solidFill>
                          <a:latin typeface="+mn-lt"/>
                          <a:ea typeface="+mn-ea"/>
                          <a:cs typeface="+mn-cs"/>
                        </a:rPr>
                        <a:t>Total</a:t>
                      </a:r>
                    </a:p>
                  </a:txBody>
                  <a:tcPr marL="7620" marR="7620" marT="7620" marB="0" anchor="ctr"/>
                </a:tc>
                <a:extLst>
                  <a:ext uri="{0D108BD9-81ED-4DB2-BD59-A6C34878D82A}">
                    <a16:rowId xmlns:a16="http://schemas.microsoft.com/office/drawing/2014/main" val="4113769078"/>
                  </a:ext>
                </a:extLst>
              </a:tr>
              <a:tr h="370840">
                <a:tc>
                  <a:txBody>
                    <a:bodyPr/>
                    <a:lstStyle/>
                    <a:p>
                      <a:pPr marL="0" algn="ctr" defTabSz="914400" rtl="0" eaLnBrk="1" fontAlgn="ctr" latinLnBrk="0" hangingPunct="1"/>
                      <a:r>
                        <a:rPr lang="en-US" sz="1800" kern="1200" dirty="0">
                          <a:solidFill>
                            <a:schemeClr val="dk1"/>
                          </a:solidFill>
                          <a:latin typeface="+mn-lt"/>
                          <a:ea typeface="+mn-ea"/>
                          <a:cs typeface="+mn-cs"/>
                        </a:rPr>
                        <a:t>HR Costs</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-$120,000</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-$240,000</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-$288,000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-$648,000</a:t>
                      </a:r>
                    </a:p>
                  </a:txBody>
                  <a:tcPr marL="7620" marR="7620" marT="7620" marB="0" anchor="ctr"/>
                </a:tc>
                <a:extLst>
                  <a:ext uri="{0D108BD9-81ED-4DB2-BD59-A6C34878D82A}">
                    <a16:rowId xmlns:a16="http://schemas.microsoft.com/office/drawing/2014/main" val="2097565631"/>
                  </a:ext>
                </a:extLst>
              </a:tr>
              <a:tr h="370840">
                <a:tc>
                  <a:txBody>
                    <a:bodyPr/>
                    <a:lstStyle/>
                    <a:p>
                      <a:pPr marL="0" algn="ctr" defTabSz="914400" rtl="0" eaLnBrk="1" fontAlgn="ctr" latinLnBrk="0" hangingPunct="1"/>
                      <a:r>
                        <a:rPr lang="en-US" sz="1800" kern="1200" dirty="0">
                          <a:solidFill>
                            <a:schemeClr val="dk1"/>
                          </a:solidFill>
                          <a:latin typeface="+mn-lt"/>
                          <a:ea typeface="+mn-ea"/>
                          <a:cs typeface="+mn-cs"/>
                        </a:rPr>
                        <a:t>Marketing &amp; </a:t>
                      </a:r>
                      <a:r>
                        <a:rPr lang="en-US" sz="1800" kern="1200" dirty="0" smtClean="0">
                          <a:solidFill>
                            <a:schemeClr val="dk1"/>
                          </a:solidFill>
                          <a:latin typeface="+mn-lt"/>
                          <a:ea typeface="+mn-ea"/>
                          <a:cs typeface="+mn-cs"/>
                        </a:rPr>
                        <a:t>Advertisement </a:t>
                      </a:r>
                      <a:r>
                        <a:rPr lang="en-US" sz="1800" kern="1200" dirty="0">
                          <a:solidFill>
                            <a:schemeClr val="dk1"/>
                          </a:solidFill>
                          <a:latin typeface="+mn-lt"/>
                          <a:ea typeface="+mn-ea"/>
                          <a:cs typeface="+mn-cs"/>
                        </a:rPr>
                        <a:t>Costs</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-$39,000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-$160,000</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-$470,432</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-$669,432</a:t>
                      </a:r>
                    </a:p>
                  </a:txBody>
                  <a:tcPr marL="7620" marR="7620" marT="7620" marB="0" anchor="ctr"/>
                </a:tc>
                <a:extLst>
                  <a:ext uri="{0D108BD9-81ED-4DB2-BD59-A6C34878D82A}">
                    <a16:rowId xmlns:a16="http://schemas.microsoft.com/office/drawing/2014/main" val="3354895537"/>
                  </a:ext>
                </a:extLst>
              </a:tr>
              <a:tr h="370840">
                <a:tc>
                  <a:txBody>
                    <a:bodyPr/>
                    <a:lstStyle/>
                    <a:p>
                      <a:pPr marL="0" algn="ctr" defTabSz="914400" rtl="0" eaLnBrk="1" fontAlgn="ctr" latinLnBrk="0" hangingPunct="1"/>
                      <a:r>
                        <a:rPr lang="en-US" sz="1800" kern="1200" dirty="0">
                          <a:solidFill>
                            <a:schemeClr val="dk1"/>
                          </a:solidFill>
                          <a:latin typeface="+mn-lt"/>
                          <a:ea typeface="+mn-ea"/>
                          <a:cs typeface="+mn-cs"/>
                        </a:rPr>
                        <a:t>G&amp;A Costs</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-$50,000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-$60,000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-$110,000</a:t>
                      </a:r>
                    </a:p>
                  </a:txBody>
                  <a:tcPr marL="7620" marR="7620" marT="7620" marB="0" anchor="ctr"/>
                </a:tc>
                <a:extLst>
                  <a:ext uri="{0D108BD9-81ED-4DB2-BD59-A6C34878D82A}">
                    <a16:rowId xmlns:a16="http://schemas.microsoft.com/office/drawing/2014/main" val="3096143262"/>
                  </a:ext>
                </a:extLst>
              </a:tr>
              <a:tr h="370840">
                <a:tc>
                  <a:txBody>
                    <a:bodyPr/>
                    <a:lstStyle/>
                    <a:p>
                      <a:pPr marL="0" algn="ctr" defTabSz="914400" rtl="0" eaLnBrk="1" fontAlgn="ctr" latinLnBrk="0" hangingPunct="1"/>
                      <a:r>
                        <a:rPr lang="en-US" sz="1800" kern="1200" dirty="0">
                          <a:solidFill>
                            <a:schemeClr val="dk1"/>
                          </a:solidFill>
                          <a:latin typeface="+mn-lt"/>
                          <a:ea typeface="+mn-ea"/>
                          <a:cs typeface="+mn-cs"/>
                        </a:rPr>
                        <a:t>Equipment Costs</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-$282,000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-$338,400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-$406,080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-$1,026,480</a:t>
                      </a:r>
                    </a:p>
                  </a:txBody>
                  <a:tcPr marL="7620" marR="7620" marT="7620" marB="0" anchor="ctr"/>
                </a:tc>
                <a:extLst>
                  <a:ext uri="{0D108BD9-81ED-4DB2-BD59-A6C34878D82A}">
                    <a16:rowId xmlns:a16="http://schemas.microsoft.com/office/drawing/2014/main" val="2750544324"/>
                  </a:ext>
                </a:extLst>
              </a:tr>
              <a:tr h="370840">
                <a:tc>
                  <a:txBody>
                    <a:bodyPr/>
                    <a:lstStyle/>
                    <a:p>
                      <a:pPr marL="0" algn="ctr" defTabSz="914400" rtl="0" eaLnBrk="1" fontAlgn="ctr" latinLnBrk="0" hangingPunct="1"/>
                      <a:r>
                        <a:rPr lang="en-US" sz="1800" kern="1200" dirty="0">
                          <a:solidFill>
                            <a:schemeClr val="dk1"/>
                          </a:solidFill>
                          <a:latin typeface="+mn-lt"/>
                          <a:ea typeface="+mn-ea"/>
                          <a:cs typeface="+mn-cs"/>
                        </a:rPr>
                        <a:t>Total outcome</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-$441,000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-$788,400</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-$1,224,512</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-$2,453,912</a:t>
                      </a:r>
                    </a:p>
                  </a:txBody>
                  <a:tcPr marL="7620" marR="7620" marT="7620" marB="0" anchor="ctr"/>
                </a:tc>
                <a:extLst>
                  <a:ext uri="{0D108BD9-81ED-4DB2-BD59-A6C34878D82A}">
                    <a16:rowId xmlns:a16="http://schemas.microsoft.com/office/drawing/2014/main" val="519789688"/>
                  </a:ext>
                </a:extLst>
              </a:tr>
            </a:tbl>
          </a:graphicData>
        </a:graphic>
      </p:graphicFrame>
      <p:graphicFrame>
        <p:nvGraphicFramePr>
          <p:cNvPr id="68" name="Table 67"/>
          <p:cNvGraphicFramePr>
            <a:graphicFrameLocks noGrp="1"/>
          </p:cNvGraphicFramePr>
          <p:nvPr>
            <p:extLst>
              <p:ext uri="{D42A27DB-BD31-4B8C-83A1-F6EECF244321}">
                <p14:modId xmlns:p14="http://schemas.microsoft.com/office/powerpoint/2010/main" val="2639343475"/>
              </p:ext>
            </p:extLst>
          </p:nvPr>
        </p:nvGraphicFramePr>
        <p:xfrm>
          <a:off x="923733" y="4664751"/>
          <a:ext cx="10599575" cy="1483360"/>
        </p:xfrm>
        <a:graphic>
          <a:graphicData uri="http://schemas.openxmlformats.org/drawingml/2006/table">
            <a:tbl>
              <a:tblPr firstRow="1" bandRow="1">
                <a:tableStyleId>{F5AB1C69-6EDB-4FF4-983F-18BD219EF322}</a:tableStyleId>
              </a:tblPr>
              <a:tblGrid>
                <a:gridCol w="3788226">
                  <a:extLst>
                    <a:ext uri="{9D8B030D-6E8A-4147-A177-3AD203B41FA5}">
                      <a16:colId xmlns:a16="http://schemas.microsoft.com/office/drawing/2014/main" val="3054988213"/>
                    </a:ext>
                  </a:extLst>
                </a:gridCol>
                <a:gridCol w="1800808">
                  <a:extLst>
                    <a:ext uri="{9D8B030D-6E8A-4147-A177-3AD203B41FA5}">
                      <a16:colId xmlns:a16="http://schemas.microsoft.com/office/drawing/2014/main" val="4090572278"/>
                    </a:ext>
                  </a:extLst>
                </a:gridCol>
                <a:gridCol w="1763486">
                  <a:extLst>
                    <a:ext uri="{9D8B030D-6E8A-4147-A177-3AD203B41FA5}">
                      <a16:colId xmlns:a16="http://schemas.microsoft.com/office/drawing/2014/main" val="1402953205"/>
                    </a:ext>
                  </a:extLst>
                </a:gridCol>
                <a:gridCol w="1726163">
                  <a:extLst>
                    <a:ext uri="{9D8B030D-6E8A-4147-A177-3AD203B41FA5}">
                      <a16:colId xmlns:a16="http://schemas.microsoft.com/office/drawing/2014/main" val="4144093046"/>
                    </a:ext>
                  </a:extLst>
                </a:gridCol>
                <a:gridCol w="1520892">
                  <a:extLst>
                    <a:ext uri="{9D8B030D-6E8A-4147-A177-3AD203B41FA5}">
                      <a16:colId xmlns:a16="http://schemas.microsoft.com/office/drawing/2014/main" val="3648858048"/>
                    </a:ext>
                  </a:extLst>
                </a:gridCol>
              </a:tblGrid>
              <a:tr h="370840">
                <a:tc>
                  <a:txBody>
                    <a:bodyPr/>
                    <a:lstStyle/>
                    <a:p>
                      <a:pPr marL="0" algn="ctr" defTabSz="914400" rtl="0" eaLnBrk="1" fontAlgn="ctr" latinLnBrk="0" hangingPunct="1"/>
                      <a:r>
                        <a:rPr lang="en-US" sz="1800" kern="1200" dirty="0">
                          <a:solidFill>
                            <a:schemeClr val="bg1"/>
                          </a:solidFill>
                          <a:latin typeface="+mn-lt"/>
                          <a:ea typeface="+mn-ea"/>
                          <a:cs typeface="+mn-cs"/>
                        </a:rPr>
                        <a:t>INCOME</a:t>
                      </a:r>
                    </a:p>
                  </a:txBody>
                  <a:tcPr marL="7620" marR="7620" marT="7620" marB="0" anchor="ctr"/>
                </a:tc>
                <a:tc>
                  <a:txBody>
                    <a:bodyPr/>
                    <a:lstStyle/>
                    <a:p>
                      <a:pPr marL="0" algn="ctr" defTabSz="914400" rtl="0" eaLnBrk="1" fontAlgn="ctr" latinLnBrk="0" hangingPunct="1"/>
                      <a:r>
                        <a:rPr lang="en-US" sz="1800" kern="1200" dirty="0">
                          <a:solidFill>
                            <a:schemeClr val="bg1"/>
                          </a:solidFill>
                          <a:latin typeface="+mn-lt"/>
                          <a:ea typeface="+mn-ea"/>
                          <a:cs typeface="+mn-cs"/>
                        </a:rPr>
                        <a:t>1st year</a:t>
                      </a:r>
                    </a:p>
                  </a:txBody>
                  <a:tcPr marL="7620" marR="7620" marT="7620" marB="0" anchor="ctr"/>
                </a:tc>
                <a:tc>
                  <a:txBody>
                    <a:bodyPr/>
                    <a:lstStyle/>
                    <a:p>
                      <a:pPr marL="0" algn="ctr" defTabSz="914400" rtl="0" eaLnBrk="1" fontAlgn="ctr" latinLnBrk="0" hangingPunct="1"/>
                      <a:r>
                        <a:rPr lang="en-US" sz="1800" kern="1200" dirty="0">
                          <a:solidFill>
                            <a:schemeClr val="bg1"/>
                          </a:solidFill>
                          <a:latin typeface="+mn-lt"/>
                          <a:ea typeface="+mn-ea"/>
                          <a:cs typeface="+mn-cs"/>
                        </a:rPr>
                        <a:t>2nd year</a:t>
                      </a:r>
                    </a:p>
                  </a:txBody>
                  <a:tcPr marL="7620" marR="7620" marT="7620" marB="0" anchor="ctr"/>
                </a:tc>
                <a:tc>
                  <a:txBody>
                    <a:bodyPr/>
                    <a:lstStyle/>
                    <a:p>
                      <a:pPr marL="0" algn="ctr" defTabSz="914400" rtl="0" eaLnBrk="1" fontAlgn="ctr" latinLnBrk="0" hangingPunct="1"/>
                      <a:r>
                        <a:rPr lang="en-US" sz="1800" kern="1200" dirty="0">
                          <a:solidFill>
                            <a:schemeClr val="bg1"/>
                          </a:solidFill>
                          <a:latin typeface="+mn-lt"/>
                          <a:ea typeface="+mn-ea"/>
                          <a:cs typeface="+mn-cs"/>
                        </a:rPr>
                        <a:t>3rd year</a:t>
                      </a:r>
                    </a:p>
                  </a:txBody>
                  <a:tcPr marL="7620" marR="7620" marT="7620" marB="0" anchor="ctr"/>
                </a:tc>
                <a:tc>
                  <a:txBody>
                    <a:bodyPr/>
                    <a:lstStyle/>
                    <a:p>
                      <a:pPr marL="0" algn="ctr" defTabSz="914400" rtl="0" eaLnBrk="1" fontAlgn="ctr" latinLnBrk="0" hangingPunct="1"/>
                      <a:r>
                        <a:rPr lang="en-US" sz="1800" kern="1200" dirty="0">
                          <a:solidFill>
                            <a:schemeClr val="bg1"/>
                          </a:solidFill>
                          <a:latin typeface="+mn-lt"/>
                          <a:ea typeface="+mn-ea"/>
                          <a:cs typeface="+mn-cs"/>
                        </a:rPr>
                        <a:t>Total</a:t>
                      </a:r>
                    </a:p>
                  </a:txBody>
                  <a:tcPr marL="7620" marR="7620" marT="7620" marB="0" anchor="ctr"/>
                </a:tc>
                <a:extLst>
                  <a:ext uri="{0D108BD9-81ED-4DB2-BD59-A6C34878D82A}">
                    <a16:rowId xmlns:a16="http://schemas.microsoft.com/office/drawing/2014/main" val="4113769078"/>
                  </a:ext>
                </a:extLst>
              </a:tr>
              <a:tr h="370840">
                <a:tc>
                  <a:txBody>
                    <a:bodyPr/>
                    <a:lstStyle/>
                    <a:p>
                      <a:pPr marL="0" algn="ctr" defTabSz="914400" rtl="0" eaLnBrk="1" fontAlgn="ctr" latinLnBrk="0" hangingPunct="1"/>
                      <a:r>
                        <a:rPr lang="en-US" sz="1800" kern="1200" dirty="0">
                          <a:solidFill>
                            <a:schemeClr val="dk1"/>
                          </a:solidFill>
                          <a:latin typeface="+mn-lt"/>
                          <a:ea typeface="+mn-ea"/>
                          <a:cs typeface="+mn-cs"/>
                        </a:rPr>
                        <a:t>Income from Dentists</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$169,013</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$707,831</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$2,109,912</a:t>
                      </a:r>
                    </a:p>
                  </a:txBody>
                  <a:tcPr marL="7620" marR="7620" marT="7620" marB="0" anchor="ctr"/>
                </a:tc>
                <a:tc>
                  <a:txBody>
                    <a:bodyPr/>
                    <a:lstStyle/>
                    <a:p>
                      <a:pPr marL="0" algn="ctr" defTabSz="914400" rtl="0" eaLnBrk="1" fontAlgn="ctr" latinLnBrk="0" hangingPunct="1"/>
                      <a:r>
                        <a:rPr lang="en-US" sz="1800" kern="1200">
                          <a:solidFill>
                            <a:schemeClr val="dk1"/>
                          </a:solidFill>
                          <a:latin typeface="+mn-lt"/>
                          <a:ea typeface="+mn-ea"/>
                          <a:cs typeface="+mn-cs"/>
                        </a:rPr>
                        <a:t>$2,986,756</a:t>
                      </a:r>
                    </a:p>
                  </a:txBody>
                  <a:tcPr marL="7620" marR="7620" marT="7620" marB="0" anchor="ctr"/>
                </a:tc>
                <a:extLst>
                  <a:ext uri="{0D108BD9-81ED-4DB2-BD59-A6C34878D82A}">
                    <a16:rowId xmlns:a16="http://schemas.microsoft.com/office/drawing/2014/main" val="2097565631"/>
                  </a:ext>
                </a:extLst>
              </a:tr>
              <a:tr h="370840">
                <a:tc>
                  <a:txBody>
                    <a:bodyPr/>
                    <a:lstStyle/>
                    <a:p>
                      <a:pPr marL="0" algn="ctr" defTabSz="914400" rtl="0" eaLnBrk="1" fontAlgn="ctr" latinLnBrk="0" hangingPunct="1"/>
                      <a:r>
                        <a:rPr lang="en-US" sz="1800" kern="1200" dirty="0">
                          <a:solidFill>
                            <a:schemeClr val="dk1"/>
                          </a:solidFill>
                          <a:latin typeface="+mn-lt"/>
                          <a:ea typeface="+mn-ea"/>
                          <a:cs typeface="+mn-cs"/>
                        </a:rPr>
                        <a:t>Income from Patients</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$27,943</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$97,523</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$242,249</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$367,716</a:t>
                      </a:r>
                    </a:p>
                  </a:txBody>
                  <a:tcPr marL="7620" marR="7620" marT="7620" marB="0" anchor="ctr"/>
                </a:tc>
                <a:extLst>
                  <a:ext uri="{0D108BD9-81ED-4DB2-BD59-A6C34878D82A}">
                    <a16:rowId xmlns:a16="http://schemas.microsoft.com/office/drawing/2014/main" val="3354895537"/>
                  </a:ext>
                </a:extLst>
              </a:tr>
              <a:tr h="370840">
                <a:tc>
                  <a:txBody>
                    <a:bodyPr/>
                    <a:lstStyle/>
                    <a:p>
                      <a:pPr marL="0" algn="ctr" defTabSz="914400" rtl="0" eaLnBrk="1" fontAlgn="ctr" latinLnBrk="0" hangingPunct="1"/>
                      <a:r>
                        <a:rPr lang="en-US" sz="1800" kern="1200" dirty="0">
                          <a:solidFill>
                            <a:schemeClr val="dk1"/>
                          </a:solidFill>
                          <a:latin typeface="+mn-lt"/>
                          <a:ea typeface="+mn-ea"/>
                          <a:cs typeface="+mn-cs"/>
                        </a:rPr>
                        <a:t>Total </a:t>
                      </a:r>
                      <a:r>
                        <a:rPr lang="en-US" sz="1800" kern="1200" dirty="0" smtClean="0">
                          <a:solidFill>
                            <a:schemeClr val="dk1"/>
                          </a:solidFill>
                          <a:latin typeface="+mn-lt"/>
                          <a:ea typeface="+mn-ea"/>
                          <a:cs typeface="+mn-cs"/>
                        </a:rPr>
                        <a:t>Income</a:t>
                      </a:r>
                      <a:endParaRPr lang="en-US" sz="1800" kern="1200" dirty="0">
                        <a:solidFill>
                          <a:schemeClr val="dk1"/>
                        </a:solidFill>
                        <a:latin typeface="+mn-lt"/>
                        <a:ea typeface="+mn-ea"/>
                        <a:cs typeface="+mn-cs"/>
                      </a:endParaRP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$196,956</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$805,354</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$2,352,161</a:t>
                      </a:r>
                    </a:p>
                  </a:txBody>
                  <a:tcPr marL="7620" marR="7620" marT="7620" marB="0" anchor="ctr"/>
                </a:tc>
                <a:tc>
                  <a:txBody>
                    <a:bodyPr/>
                    <a:lstStyle/>
                    <a:p>
                      <a:pPr marL="0" algn="ctr" defTabSz="914400" rtl="0" eaLnBrk="1" fontAlgn="ctr" latinLnBrk="0" hangingPunct="1"/>
                      <a:r>
                        <a:rPr lang="en-US" sz="1800" kern="1200" dirty="0">
                          <a:solidFill>
                            <a:schemeClr val="dk1"/>
                          </a:solidFill>
                          <a:latin typeface="+mn-lt"/>
                          <a:ea typeface="+mn-ea"/>
                          <a:cs typeface="+mn-cs"/>
                        </a:rPr>
                        <a:t>$3,354,472</a:t>
                      </a:r>
                    </a:p>
                  </a:txBody>
                  <a:tcPr marL="7620" marR="7620" marT="7620" marB="0" anchor="ctr"/>
                </a:tc>
                <a:extLst>
                  <a:ext uri="{0D108BD9-81ED-4DB2-BD59-A6C34878D82A}">
                    <a16:rowId xmlns:a16="http://schemas.microsoft.com/office/drawing/2014/main" val="3096143262"/>
                  </a:ext>
                </a:extLst>
              </a:tr>
            </a:tbl>
          </a:graphicData>
        </a:graphic>
      </p:graphicFrame>
      <p:sp>
        <p:nvSpPr>
          <p:cNvPr id="69" name="Right Arrow 68"/>
          <p:cNvSpPr/>
          <p:nvPr/>
        </p:nvSpPr>
        <p:spPr>
          <a:xfrm>
            <a:off x="928813" y="4517136"/>
            <a:ext cx="868491" cy="654304"/>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910785" y="1900510"/>
            <a:ext cx="868491" cy="65023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8" name="Chart 57"/>
          <p:cNvGraphicFramePr>
            <a:graphicFrameLocks/>
          </p:cNvGraphicFramePr>
          <p:nvPr>
            <p:extLst>
              <p:ext uri="{D42A27DB-BD31-4B8C-83A1-F6EECF244321}">
                <p14:modId xmlns:p14="http://schemas.microsoft.com/office/powerpoint/2010/main" val="4363182"/>
              </p:ext>
            </p:extLst>
          </p:nvPr>
        </p:nvGraphicFramePr>
        <p:xfrm>
          <a:off x="8868106" y="1760692"/>
          <a:ext cx="3740566" cy="2808315"/>
        </p:xfrm>
        <a:graphic>
          <a:graphicData uri="http://schemas.openxmlformats.org/drawingml/2006/chart">
            <c:chart xmlns:c="http://schemas.openxmlformats.org/drawingml/2006/chart" xmlns:r="http://schemas.openxmlformats.org/officeDocument/2006/relationships" r:id="rId2"/>
          </a:graphicData>
        </a:graphic>
      </p:graphicFrame>
      <p:sp>
        <p:nvSpPr>
          <p:cNvPr id="59" name="Rectangle 58"/>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26035587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156656" y="1161602"/>
            <a:ext cx="3609834"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Financial Plan – Cash flow prediction</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bg1">
                <a:lumMod val="8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 name="Table 40"/>
          <p:cNvGraphicFramePr>
            <a:graphicFrameLocks noGrp="1"/>
          </p:cNvGraphicFramePr>
          <p:nvPr>
            <p:extLst>
              <p:ext uri="{D42A27DB-BD31-4B8C-83A1-F6EECF244321}">
                <p14:modId xmlns:p14="http://schemas.microsoft.com/office/powerpoint/2010/main" val="853184311"/>
              </p:ext>
            </p:extLst>
          </p:nvPr>
        </p:nvGraphicFramePr>
        <p:xfrm>
          <a:off x="318945" y="2344581"/>
          <a:ext cx="6816325" cy="2966720"/>
        </p:xfrm>
        <a:graphic>
          <a:graphicData uri="http://schemas.openxmlformats.org/drawingml/2006/table">
            <a:tbl>
              <a:tblPr firstRow="1" bandRow="1">
                <a:tableStyleId>{F5AB1C69-6EDB-4FF4-983F-18BD219EF322}</a:tableStyleId>
              </a:tblPr>
              <a:tblGrid>
                <a:gridCol w="3124384">
                  <a:extLst>
                    <a:ext uri="{9D8B030D-6E8A-4147-A177-3AD203B41FA5}">
                      <a16:colId xmlns:a16="http://schemas.microsoft.com/office/drawing/2014/main" val="3113500593"/>
                    </a:ext>
                  </a:extLst>
                </a:gridCol>
                <a:gridCol w="1241254">
                  <a:extLst>
                    <a:ext uri="{9D8B030D-6E8A-4147-A177-3AD203B41FA5}">
                      <a16:colId xmlns:a16="http://schemas.microsoft.com/office/drawing/2014/main" val="3074540515"/>
                    </a:ext>
                  </a:extLst>
                </a:gridCol>
                <a:gridCol w="1223000">
                  <a:extLst>
                    <a:ext uri="{9D8B030D-6E8A-4147-A177-3AD203B41FA5}">
                      <a16:colId xmlns:a16="http://schemas.microsoft.com/office/drawing/2014/main" val="3596239567"/>
                    </a:ext>
                  </a:extLst>
                </a:gridCol>
                <a:gridCol w="1227687">
                  <a:extLst>
                    <a:ext uri="{9D8B030D-6E8A-4147-A177-3AD203B41FA5}">
                      <a16:colId xmlns:a16="http://schemas.microsoft.com/office/drawing/2014/main" val="100965359"/>
                    </a:ext>
                  </a:extLst>
                </a:gridCol>
              </a:tblGrid>
              <a:tr h="370840">
                <a:tc>
                  <a:txBody>
                    <a:bodyPr/>
                    <a:lstStyle/>
                    <a:p>
                      <a:pPr algn="ctr" fontAlgn="ctr"/>
                      <a:r>
                        <a:rPr lang="en-US" sz="1800" kern="1200" dirty="0">
                          <a:solidFill>
                            <a:schemeClr val="bg1"/>
                          </a:solidFill>
                          <a:latin typeface="+mn-lt"/>
                          <a:ea typeface="+mn-ea"/>
                          <a:cs typeface="+mn-cs"/>
                        </a:rPr>
                        <a:t>CASH FLOW</a:t>
                      </a:r>
                    </a:p>
                  </a:txBody>
                  <a:tcPr marL="12327" marR="12327" marT="12327" marB="0" anchor="ctr"/>
                </a:tc>
                <a:tc>
                  <a:txBody>
                    <a:bodyPr/>
                    <a:lstStyle/>
                    <a:p>
                      <a:pPr algn="ctr" fontAlgn="ctr"/>
                      <a:r>
                        <a:rPr lang="en-US" sz="1800" kern="1200" dirty="0">
                          <a:solidFill>
                            <a:schemeClr val="bg1"/>
                          </a:solidFill>
                          <a:latin typeface="+mn-lt"/>
                          <a:ea typeface="+mn-ea"/>
                          <a:cs typeface="+mn-cs"/>
                        </a:rPr>
                        <a:t>1st year</a:t>
                      </a:r>
                    </a:p>
                  </a:txBody>
                  <a:tcPr marL="12327" marR="12327" marT="12327" marB="0" anchor="ctr"/>
                </a:tc>
                <a:tc>
                  <a:txBody>
                    <a:bodyPr/>
                    <a:lstStyle/>
                    <a:p>
                      <a:pPr algn="ctr" fontAlgn="ctr"/>
                      <a:r>
                        <a:rPr lang="en-US" sz="1800" kern="1200" dirty="0">
                          <a:solidFill>
                            <a:schemeClr val="bg1"/>
                          </a:solidFill>
                          <a:latin typeface="+mn-lt"/>
                          <a:ea typeface="+mn-ea"/>
                          <a:cs typeface="+mn-cs"/>
                        </a:rPr>
                        <a:t>2nd year</a:t>
                      </a:r>
                    </a:p>
                  </a:txBody>
                  <a:tcPr marL="12327" marR="12327" marT="12327" marB="0" anchor="ctr"/>
                </a:tc>
                <a:tc>
                  <a:txBody>
                    <a:bodyPr/>
                    <a:lstStyle/>
                    <a:p>
                      <a:pPr algn="ctr" fontAlgn="ctr"/>
                      <a:r>
                        <a:rPr lang="en-US" sz="1800" kern="1200" dirty="0">
                          <a:solidFill>
                            <a:schemeClr val="bg1"/>
                          </a:solidFill>
                          <a:latin typeface="+mn-lt"/>
                          <a:ea typeface="+mn-ea"/>
                          <a:cs typeface="+mn-cs"/>
                        </a:rPr>
                        <a:t>3rd year</a:t>
                      </a:r>
                    </a:p>
                  </a:txBody>
                  <a:tcPr marL="12327" marR="12327" marT="12327" marB="0" anchor="ctr"/>
                </a:tc>
                <a:extLst>
                  <a:ext uri="{0D108BD9-81ED-4DB2-BD59-A6C34878D82A}">
                    <a16:rowId xmlns:a16="http://schemas.microsoft.com/office/drawing/2014/main" val="485883846"/>
                  </a:ext>
                </a:extLst>
              </a:tr>
              <a:tr h="370840">
                <a:tc>
                  <a:txBody>
                    <a:bodyPr/>
                    <a:lstStyle/>
                    <a:p>
                      <a:pPr algn="ctr" fontAlgn="ctr"/>
                      <a:r>
                        <a:rPr lang="en-US" sz="1800" b="1" kern="1200" dirty="0">
                          <a:solidFill>
                            <a:schemeClr val="dk1"/>
                          </a:solidFill>
                          <a:latin typeface="+mn-lt"/>
                          <a:ea typeface="+mn-ea"/>
                          <a:cs typeface="+mn-cs"/>
                        </a:rPr>
                        <a:t>Inflow</a:t>
                      </a:r>
                    </a:p>
                  </a:txBody>
                  <a:tcPr marL="12327" marR="12327" marT="12327" marB="0" anchor="ctr"/>
                </a:tc>
                <a:tc>
                  <a:txBody>
                    <a:bodyPr/>
                    <a:lstStyle/>
                    <a:p>
                      <a:pPr algn="ctr" fontAlgn="ctr"/>
                      <a:r>
                        <a:rPr lang="en-US" sz="1800" kern="1200" dirty="0">
                          <a:solidFill>
                            <a:schemeClr val="dk1"/>
                          </a:solidFill>
                          <a:latin typeface="+mn-lt"/>
                          <a:ea typeface="+mn-ea"/>
                          <a:cs typeface="+mn-cs"/>
                        </a:rPr>
                        <a:t>$196,956</a:t>
                      </a:r>
                    </a:p>
                  </a:txBody>
                  <a:tcPr marL="12327" marR="12327" marT="12327" marB="0" anchor="ctr"/>
                </a:tc>
                <a:tc>
                  <a:txBody>
                    <a:bodyPr/>
                    <a:lstStyle/>
                    <a:p>
                      <a:pPr algn="ctr" fontAlgn="ctr"/>
                      <a:r>
                        <a:rPr lang="en-US" sz="1800" kern="1200" dirty="0">
                          <a:solidFill>
                            <a:schemeClr val="dk1"/>
                          </a:solidFill>
                          <a:latin typeface="+mn-lt"/>
                          <a:ea typeface="+mn-ea"/>
                          <a:cs typeface="+mn-cs"/>
                        </a:rPr>
                        <a:t>$805,354</a:t>
                      </a:r>
                    </a:p>
                  </a:txBody>
                  <a:tcPr marL="12327" marR="12327" marT="12327" marB="0" anchor="ctr"/>
                </a:tc>
                <a:tc>
                  <a:txBody>
                    <a:bodyPr/>
                    <a:lstStyle/>
                    <a:p>
                      <a:pPr algn="ctr" fontAlgn="ctr"/>
                      <a:r>
                        <a:rPr lang="en-US" sz="1800" kern="1200">
                          <a:solidFill>
                            <a:schemeClr val="dk1"/>
                          </a:solidFill>
                          <a:latin typeface="+mn-lt"/>
                          <a:ea typeface="+mn-ea"/>
                          <a:cs typeface="+mn-cs"/>
                        </a:rPr>
                        <a:t>$2,352,161</a:t>
                      </a:r>
                    </a:p>
                  </a:txBody>
                  <a:tcPr marL="12327" marR="12327" marT="12327" marB="0" anchor="ctr"/>
                </a:tc>
                <a:extLst>
                  <a:ext uri="{0D108BD9-81ED-4DB2-BD59-A6C34878D82A}">
                    <a16:rowId xmlns:a16="http://schemas.microsoft.com/office/drawing/2014/main" val="1640258511"/>
                  </a:ext>
                </a:extLst>
              </a:tr>
              <a:tr h="370840">
                <a:tc>
                  <a:txBody>
                    <a:bodyPr/>
                    <a:lstStyle/>
                    <a:p>
                      <a:pPr algn="ctr" fontAlgn="ctr"/>
                      <a:r>
                        <a:rPr lang="en-US" sz="1800" b="1" kern="1200" dirty="0">
                          <a:solidFill>
                            <a:schemeClr val="dk1"/>
                          </a:solidFill>
                          <a:latin typeface="+mn-lt"/>
                          <a:ea typeface="+mn-ea"/>
                          <a:cs typeface="+mn-cs"/>
                        </a:rPr>
                        <a:t>Outflow</a:t>
                      </a:r>
                    </a:p>
                  </a:txBody>
                  <a:tcPr marL="12327" marR="12327" marT="12327" marB="0" anchor="ctr"/>
                </a:tc>
                <a:tc>
                  <a:txBody>
                    <a:bodyPr/>
                    <a:lstStyle/>
                    <a:p>
                      <a:pPr algn="ctr" fontAlgn="ctr"/>
                      <a:r>
                        <a:rPr lang="en-US" sz="1800" kern="1200" dirty="0">
                          <a:solidFill>
                            <a:schemeClr val="dk1"/>
                          </a:solidFill>
                          <a:latin typeface="+mn-lt"/>
                          <a:ea typeface="+mn-ea"/>
                          <a:cs typeface="+mn-cs"/>
                        </a:rPr>
                        <a:t>-$441,000</a:t>
                      </a:r>
                    </a:p>
                  </a:txBody>
                  <a:tcPr marL="12327" marR="12327" marT="12327" marB="0" anchor="ctr"/>
                </a:tc>
                <a:tc>
                  <a:txBody>
                    <a:bodyPr/>
                    <a:lstStyle/>
                    <a:p>
                      <a:pPr algn="ctr" fontAlgn="ctr"/>
                      <a:r>
                        <a:rPr lang="en-US" sz="1800" kern="1200" dirty="0">
                          <a:solidFill>
                            <a:schemeClr val="dk1"/>
                          </a:solidFill>
                          <a:latin typeface="+mn-lt"/>
                          <a:ea typeface="+mn-ea"/>
                          <a:cs typeface="+mn-cs"/>
                        </a:rPr>
                        <a:t>-$788,400</a:t>
                      </a:r>
                    </a:p>
                  </a:txBody>
                  <a:tcPr marL="12327" marR="12327" marT="12327" marB="0" anchor="ctr"/>
                </a:tc>
                <a:tc>
                  <a:txBody>
                    <a:bodyPr/>
                    <a:lstStyle/>
                    <a:p>
                      <a:pPr algn="ctr" fontAlgn="ctr"/>
                      <a:r>
                        <a:rPr lang="en-US" sz="1800" kern="1200" dirty="0">
                          <a:solidFill>
                            <a:schemeClr val="dk1"/>
                          </a:solidFill>
                          <a:latin typeface="+mn-lt"/>
                          <a:ea typeface="+mn-ea"/>
                          <a:cs typeface="+mn-cs"/>
                        </a:rPr>
                        <a:t>-$1,224,512</a:t>
                      </a:r>
                    </a:p>
                  </a:txBody>
                  <a:tcPr marL="12327" marR="12327" marT="12327" marB="0" anchor="ctr"/>
                </a:tc>
                <a:extLst>
                  <a:ext uri="{0D108BD9-81ED-4DB2-BD59-A6C34878D82A}">
                    <a16:rowId xmlns:a16="http://schemas.microsoft.com/office/drawing/2014/main" val="173507864"/>
                  </a:ext>
                </a:extLst>
              </a:tr>
              <a:tr h="370840">
                <a:tc>
                  <a:txBody>
                    <a:bodyPr/>
                    <a:lstStyle/>
                    <a:p>
                      <a:pPr algn="ctr" fontAlgn="ctr"/>
                      <a:r>
                        <a:rPr lang="en-US" sz="1800" b="1" kern="1200" dirty="0">
                          <a:solidFill>
                            <a:schemeClr val="dk1"/>
                          </a:solidFill>
                          <a:latin typeface="+mn-lt"/>
                          <a:ea typeface="+mn-ea"/>
                          <a:cs typeface="+mn-cs"/>
                        </a:rPr>
                        <a:t>Net cash flow</a:t>
                      </a:r>
                    </a:p>
                  </a:txBody>
                  <a:tcPr marL="12327" marR="12327" marT="12327" marB="0" anchor="ctr"/>
                </a:tc>
                <a:tc>
                  <a:txBody>
                    <a:bodyPr/>
                    <a:lstStyle/>
                    <a:p>
                      <a:pPr algn="ctr" fontAlgn="ctr"/>
                      <a:r>
                        <a:rPr lang="en-US" sz="1800" kern="1200" dirty="0">
                          <a:solidFill>
                            <a:schemeClr val="dk1"/>
                          </a:solidFill>
                          <a:latin typeface="+mn-lt"/>
                          <a:ea typeface="+mn-ea"/>
                          <a:cs typeface="+mn-cs"/>
                        </a:rPr>
                        <a:t>-$244,044</a:t>
                      </a:r>
                    </a:p>
                  </a:txBody>
                  <a:tcPr marL="12327" marR="12327" marT="12327" marB="0" anchor="ctr"/>
                </a:tc>
                <a:tc>
                  <a:txBody>
                    <a:bodyPr/>
                    <a:lstStyle/>
                    <a:p>
                      <a:pPr algn="ctr" fontAlgn="ctr"/>
                      <a:r>
                        <a:rPr lang="en-US" sz="1800" kern="1200" dirty="0">
                          <a:solidFill>
                            <a:schemeClr val="dk1"/>
                          </a:solidFill>
                          <a:latin typeface="+mn-lt"/>
                          <a:ea typeface="+mn-ea"/>
                          <a:cs typeface="+mn-cs"/>
                        </a:rPr>
                        <a:t>$16,954</a:t>
                      </a:r>
                    </a:p>
                  </a:txBody>
                  <a:tcPr marL="12327" marR="12327" marT="12327" marB="0" anchor="ctr"/>
                </a:tc>
                <a:tc>
                  <a:txBody>
                    <a:bodyPr/>
                    <a:lstStyle/>
                    <a:p>
                      <a:pPr algn="ctr" fontAlgn="ctr"/>
                      <a:r>
                        <a:rPr lang="en-US" sz="1800" kern="1200">
                          <a:solidFill>
                            <a:schemeClr val="dk1"/>
                          </a:solidFill>
                          <a:latin typeface="+mn-lt"/>
                          <a:ea typeface="+mn-ea"/>
                          <a:cs typeface="+mn-cs"/>
                        </a:rPr>
                        <a:t>$1,127,649</a:t>
                      </a:r>
                    </a:p>
                  </a:txBody>
                  <a:tcPr marL="12327" marR="12327" marT="12327" marB="0" anchor="ctr"/>
                </a:tc>
                <a:extLst>
                  <a:ext uri="{0D108BD9-81ED-4DB2-BD59-A6C34878D82A}">
                    <a16:rowId xmlns:a16="http://schemas.microsoft.com/office/drawing/2014/main" val="834984561"/>
                  </a:ext>
                </a:extLst>
              </a:tr>
              <a:tr h="370840">
                <a:tc>
                  <a:txBody>
                    <a:bodyPr/>
                    <a:lstStyle/>
                    <a:p>
                      <a:pPr algn="ctr" fontAlgn="ctr"/>
                      <a:r>
                        <a:rPr lang="en-US" sz="1800" b="1" kern="1200" dirty="0">
                          <a:solidFill>
                            <a:schemeClr val="dk1"/>
                          </a:solidFill>
                          <a:latin typeface="+mn-lt"/>
                          <a:ea typeface="+mn-ea"/>
                          <a:cs typeface="+mn-cs"/>
                        </a:rPr>
                        <a:t>Cumulative cash flow</a:t>
                      </a:r>
                    </a:p>
                  </a:txBody>
                  <a:tcPr marL="12327" marR="12327" marT="12327" marB="0" anchor="ctr"/>
                </a:tc>
                <a:tc>
                  <a:txBody>
                    <a:bodyPr/>
                    <a:lstStyle/>
                    <a:p>
                      <a:pPr algn="ctr" fontAlgn="ctr"/>
                      <a:r>
                        <a:rPr lang="en-US" sz="1800" kern="1200">
                          <a:solidFill>
                            <a:schemeClr val="dk1"/>
                          </a:solidFill>
                          <a:latin typeface="+mn-lt"/>
                          <a:ea typeface="+mn-ea"/>
                          <a:cs typeface="+mn-cs"/>
                        </a:rPr>
                        <a:t>-265,044</a:t>
                      </a:r>
                    </a:p>
                  </a:txBody>
                  <a:tcPr marL="12327" marR="12327" marT="12327" marB="0" anchor="ctr"/>
                </a:tc>
                <a:tc>
                  <a:txBody>
                    <a:bodyPr/>
                    <a:lstStyle/>
                    <a:p>
                      <a:pPr algn="ctr" fontAlgn="ctr"/>
                      <a:r>
                        <a:rPr lang="en-US" sz="1800" kern="1200" dirty="0">
                          <a:solidFill>
                            <a:schemeClr val="dk1"/>
                          </a:solidFill>
                          <a:latin typeface="+mn-lt"/>
                          <a:ea typeface="+mn-ea"/>
                          <a:cs typeface="+mn-cs"/>
                        </a:rPr>
                        <a:t>-248,090</a:t>
                      </a:r>
                    </a:p>
                  </a:txBody>
                  <a:tcPr marL="12327" marR="12327" marT="12327" marB="0" anchor="ctr"/>
                </a:tc>
                <a:tc>
                  <a:txBody>
                    <a:bodyPr/>
                    <a:lstStyle/>
                    <a:p>
                      <a:pPr algn="ctr" fontAlgn="ctr"/>
                      <a:r>
                        <a:rPr lang="en-US" sz="1800" kern="1200" dirty="0">
                          <a:solidFill>
                            <a:schemeClr val="dk1"/>
                          </a:solidFill>
                          <a:latin typeface="+mn-lt"/>
                          <a:ea typeface="+mn-ea"/>
                          <a:cs typeface="+mn-cs"/>
                        </a:rPr>
                        <a:t>879,560</a:t>
                      </a:r>
                    </a:p>
                  </a:txBody>
                  <a:tcPr marL="12327" marR="12327" marT="12327" marB="0" anchor="ctr"/>
                </a:tc>
                <a:extLst>
                  <a:ext uri="{0D108BD9-81ED-4DB2-BD59-A6C34878D82A}">
                    <a16:rowId xmlns:a16="http://schemas.microsoft.com/office/drawing/2014/main" val="1430953227"/>
                  </a:ext>
                </a:extLst>
              </a:tr>
              <a:tr h="370840">
                <a:tc>
                  <a:txBody>
                    <a:bodyPr/>
                    <a:lstStyle/>
                    <a:p>
                      <a:pPr algn="ctr" fontAlgn="ctr"/>
                      <a:r>
                        <a:rPr lang="en-US" sz="1800" b="1" kern="1200" dirty="0">
                          <a:solidFill>
                            <a:schemeClr val="dk1"/>
                          </a:solidFill>
                          <a:latin typeface="+mn-lt"/>
                          <a:ea typeface="+mn-ea"/>
                          <a:cs typeface="+mn-cs"/>
                        </a:rPr>
                        <a:t>NPV</a:t>
                      </a:r>
                    </a:p>
                  </a:txBody>
                  <a:tcPr marL="12327" marR="12327" marT="12327" marB="0" anchor="ctr"/>
                </a:tc>
                <a:tc gridSpan="3">
                  <a:txBody>
                    <a:bodyPr/>
                    <a:lstStyle/>
                    <a:p>
                      <a:pPr algn="ctr" fontAlgn="b"/>
                      <a:r>
                        <a:rPr lang="en-US" sz="1800" kern="1200" dirty="0">
                          <a:solidFill>
                            <a:schemeClr val="dk1"/>
                          </a:solidFill>
                          <a:latin typeface="+mn-lt"/>
                          <a:ea typeface="+mn-ea"/>
                          <a:cs typeface="+mn-cs"/>
                        </a:rPr>
                        <a:t>$869,479 </a:t>
                      </a:r>
                    </a:p>
                  </a:txBody>
                  <a:tcPr marL="12327" marR="12327" marT="12327"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69482950"/>
                  </a:ext>
                </a:extLst>
              </a:tr>
              <a:tr h="370840">
                <a:tc>
                  <a:txBody>
                    <a:bodyPr/>
                    <a:lstStyle/>
                    <a:p>
                      <a:pPr algn="ctr" fontAlgn="ctr"/>
                      <a:r>
                        <a:rPr lang="en-US" sz="1800" b="1" kern="1200" dirty="0">
                          <a:solidFill>
                            <a:schemeClr val="dk1"/>
                          </a:solidFill>
                          <a:latin typeface="+mn-lt"/>
                          <a:ea typeface="+mn-ea"/>
                          <a:cs typeface="+mn-cs"/>
                        </a:rPr>
                        <a:t>ROI (3 years)</a:t>
                      </a:r>
                    </a:p>
                  </a:txBody>
                  <a:tcPr marL="12327" marR="12327" marT="12327" marB="0" anchor="ctr"/>
                </a:tc>
                <a:tc gridSpan="3">
                  <a:txBody>
                    <a:bodyPr/>
                    <a:lstStyle/>
                    <a:p>
                      <a:pPr algn="ctr" fontAlgn="b"/>
                      <a:r>
                        <a:rPr lang="en-US" sz="1800" b="1" kern="1200" dirty="0" smtClean="0">
                          <a:solidFill>
                            <a:schemeClr val="dk1"/>
                          </a:solidFill>
                          <a:latin typeface="+mn-lt"/>
                          <a:ea typeface="+mn-ea"/>
                          <a:cs typeface="+mn-cs"/>
                        </a:rPr>
                        <a:t>369.02</a:t>
                      </a:r>
                      <a:r>
                        <a:rPr lang="en-US" sz="1800" b="1" kern="1200" dirty="0">
                          <a:solidFill>
                            <a:schemeClr val="dk1"/>
                          </a:solidFill>
                          <a:latin typeface="+mn-lt"/>
                          <a:ea typeface="+mn-ea"/>
                          <a:cs typeface="+mn-cs"/>
                        </a:rPr>
                        <a:t>%</a:t>
                      </a:r>
                    </a:p>
                  </a:txBody>
                  <a:tcPr marL="12327" marR="12327" marT="12327" marB="0" anchor="ctr">
                    <a:solidFill>
                      <a:srgbClr val="00B0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7443281"/>
                  </a:ext>
                </a:extLst>
              </a:tr>
              <a:tr h="370840">
                <a:tc>
                  <a:txBody>
                    <a:bodyPr/>
                    <a:lstStyle/>
                    <a:p>
                      <a:pPr algn="ctr" fontAlgn="ctr"/>
                      <a:r>
                        <a:rPr lang="en-US" sz="1800" b="1" kern="1200" dirty="0" smtClean="0">
                          <a:solidFill>
                            <a:schemeClr val="dk1"/>
                          </a:solidFill>
                          <a:latin typeface="+mn-lt"/>
                          <a:ea typeface="+mn-ea"/>
                          <a:cs typeface="+mn-cs"/>
                        </a:rPr>
                        <a:t>Annualized </a:t>
                      </a:r>
                      <a:r>
                        <a:rPr lang="en-US" sz="1800" b="1" kern="1200" dirty="0">
                          <a:solidFill>
                            <a:schemeClr val="dk1"/>
                          </a:solidFill>
                          <a:latin typeface="+mn-lt"/>
                          <a:ea typeface="+mn-ea"/>
                          <a:cs typeface="+mn-cs"/>
                        </a:rPr>
                        <a:t>ROI</a:t>
                      </a:r>
                    </a:p>
                  </a:txBody>
                  <a:tcPr marL="12327" marR="12327" marT="12327" marB="0" anchor="ctr"/>
                </a:tc>
                <a:tc gridSpan="3">
                  <a:txBody>
                    <a:bodyPr/>
                    <a:lstStyle/>
                    <a:p>
                      <a:pPr algn="ctr" fontAlgn="b"/>
                      <a:r>
                        <a:rPr lang="en-US" sz="1800" b="1" kern="1200" dirty="0" smtClean="0">
                          <a:solidFill>
                            <a:schemeClr val="dk1"/>
                          </a:solidFill>
                          <a:latin typeface="+mn-lt"/>
                          <a:ea typeface="+mn-ea"/>
                          <a:cs typeface="+mn-cs"/>
                        </a:rPr>
                        <a:t>67.39%</a:t>
                      </a:r>
                      <a:endParaRPr lang="en-US" sz="1800" b="1" kern="1200" dirty="0">
                        <a:solidFill>
                          <a:schemeClr val="dk1"/>
                        </a:solidFill>
                        <a:latin typeface="+mn-lt"/>
                        <a:ea typeface="+mn-ea"/>
                        <a:cs typeface="+mn-cs"/>
                      </a:endParaRPr>
                    </a:p>
                  </a:txBody>
                  <a:tcPr marL="12327" marR="12327" marT="12327" marB="0" anchor="ctr">
                    <a:solidFill>
                      <a:srgbClr val="92D0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64220221"/>
                  </a:ext>
                </a:extLst>
              </a:tr>
            </a:tbl>
          </a:graphicData>
        </a:graphic>
      </p:graphicFrame>
      <p:graphicFrame>
        <p:nvGraphicFramePr>
          <p:cNvPr id="59" name="Chart 58"/>
          <p:cNvGraphicFramePr>
            <a:graphicFrameLocks/>
          </p:cNvGraphicFramePr>
          <p:nvPr>
            <p:extLst>
              <p:ext uri="{D42A27DB-BD31-4B8C-83A1-F6EECF244321}">
                <p14:modId xmlns:p14="http://schemas.microsoft.com/office/powerpoint/2010/main" val="3673647079"/>
              </p:ext>
            </p:extLst>
          </p:nvPr>
        </p:nvGraphicFramePr>
        <p:xfrm>
          <a:off x="7396214" y="2511704"/>
          <a:ext cx="4387455" cy="2632473"/>
        </p:xfrm>
        <a:graphic>
          <a:graphicData uri="http://schemas.openxmlformats.org/drawingml/2006/chart">
            <c:chart xmlns:c="http://schemas.openxmlformats.org/drawingml/2006/chart" xmlns:r="http://schemas.openxmlformats.org/officeDocument/2006/relationships" r:id="rId2"/>
          </a:graphicData>
        </a:graphic>
      </p:graphicFrame>
      <p:sp>
        <p:nvSpPr>
          <p:cNvPr id="60" name="Rectangle 59"/>
          <p:cNvSpPr/>
          <p:nvPr/>
        </p:nvSpPr>
        <p:spPr>
          <a:xfrm>
            <a:off x="11330262" y="5311301"/>
            <a:ext cx="163012" cy="165100"/>
          </a:xfrm>
          <a:prstGeom prst="rect">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1330262" y="5630028"/>
            <a:ext cx="163012" cy="165100"/>
          </a:xfrm>
          <a:prstGeom prst="rect">
            <a:avLst/>
          </a:prstGeom>
          <a:solidFill>
            <a:srgbClr val="A6A6A6"/>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428738" y="5214661"/>
            <a:ext cx="983030" cy="338554"/>
          </a:xfrm>
          <a:prstGeom prst="rect">
            <a:avLst/>
          </a:prstGeom>
        </p:spPr>
        <p:txBody>
          <a:bodyPr wrap="square">
            <a:spAutoFit/>
          </a:bodyPr>
          <a:lstStyle/>
          <a:p>
            <a:pPr algn="ctr"/>
            <a:r>
              <a:rPr lang="en-US" sz="1600" dirty="0" smtClean="0"/>
              <a:t>Income</a:t>
            </a:r>
          </a:p>
        </p:txBody>
      </p:sp>
      <p:sp>
        <p:nvSpPr>
          <p:cNvPr id="63" name="Rectangle 62"/>
          <p:cNvSpPr/>
          <p:nvPr/>
        </p:nvSpPr>
        <p:spPr>
          <a:xfrm>
            <a:off x="10347232" y="5543301"/>
            <a:ext cx="983030" cy="338554"/>
          </a:xfrm>
          <a:prstGeom prst="rect">
            <a:avLst/>
          </a:prstGeom>
        </p:spPr>
        <p:txBody>
          <a:bodyPr wrap="square">
            <a:spAutoFit/>
          </a:bodyPr>
          <a:lstStyle/>
          <a:p>
            <a:pPr algn="ctr"/>
            <a:r>
              <a:rPr lang="en-US" sz="1600" dirty="0" smtClean="0"/>
              <a:t>Outcome</a:t>
            </a:r>
          </a:p>
        </p:txBody>
      </p:sp>
      <p:sp>
        <p:nvSpPr>
          <p:cNvPr id="64" name="Rectangle 63"/>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25593661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115492" y="1161602"/>
            <a:ext cx="2009076" cy="369332"/>
          </a:xfrm>
          <a:prstGeom prst="rect">
            <a:avLst/>
          </a:prstGeom>
        </p:spPr>
        <p:txBody>
          <a:bodyPr wrap="none">
            <a:spAutoFit/>
          </a:bodyPr>
          <a:lstStyle/>
          <a:p>
            <a:r>
              <a:rPr lang="en-US" dirty="0">
                <a:solidFill>
                  <a:schemeClr val="bg1">
                    <a:lumMod val="75000"/>
                  </a:schemeClr>
                </a:solidFill>
                <a:latin typeface="Gill Sans MT" panose="020B0502020104020203" pitchFamily="34" charset="0"/>
              </a:rPr>
              <a:t>Executive Summary</a:t>
            </a:r>
          </a:p>
        </p:txBody>
      </p:sp>
      <p:sp>
        <p:nvSpPr>
          <p:cNvPr id="46" name="Rectangle 45"/>
          <p:cNvSpPr/>
          <p:nvPr/>
        </p:nvSpPr>
        <p:spPr>
          <a:xfrm>
            <a:off x="8130213" y="3031845"/>
            <a:ext cx="3425568" cy="2308324"/>
          </a:xfrm>
          <a:prstGeom prst="rect">
            <a:avLst/>
          </a:prstGeom>
        </p:spPr>
        <p:txBody>
          <a:bodyPr wrap="square">
            <a:spAutoFit/>
          </a:bodyPr>
          <a:lstStyle/>
          <a:p>
            <a:pPr algn="ctr"/>
            <a:r>
              <a:rPr lang="en-US" sz="1600" dirty="0">
                <a:cs typeface="Arial" panose="020B0604020202020204" pitchFamily="34" charset="0"/>
              </a:rPr>
              <a:t>We offer users an all in one application to engage in a more convenient and user friendly environment which allows patients to manage their oral </a:t>
            </a:r>
            <a:r>
              <a:rPr lang="en-US" sz="1600" dirty="0" smtClean="0">
                <a:cs typeface="Arial" panose="020B0604020202020204" pitchFamily="34" charset="0"/>
              </a:rPr>
              <a:t>care, </a:t>
            </a:r>
            <a:r>
              <a:rPr lang="en-US" sz="1600" dirty="0">
                <a:cs typeface="Arial" panose="020B0604020202020204" pitchFamily="34" charset="0"/>
              </a:rPr>
              <a:t>and dentists to market up their services, our mission is to </a:t>
            </a:r>
            <a:r>
              <a:rPr lang="en-US" sz="1600" dirty="0" smtClean="0">
                <a:cs typeface="Arial" panose="020B0604020202020204" pitchFamily="34" charset="0"/>
              </a:rPr>
              <a:t>provide patients </a:t>
            </a:r>
            <a:r>
              <a:rPr lang="en-US" sz="1600" dirty="0">
                <a:cs typeface="Arial" panose="020B0604020202020204" pitchFamily="34" charset="0"/>
              </a:rPr>
              <a:t>and dentists with information, communication and long term connection</a:t>
            </a:r>
          </a:p>
        </p:txBody>
      </p:sp>
      <p:sp>
        <p:nvSpPr>
          <p:cNvPr id="47" name="Rectangle 46"/>
          <p:cNvSpPr/>
          <p:nvPr/>
        </p:nvSpPr>
        <p:spPr>
          <a:xfrm>
            <a:off x="4442518" y="3049922"/>
            <a:ext cx="3341891" cy="2308324"/>
          </a:xfrm>
          <a:prstGeom prst="rect">
            <a:avLst/>
          </a:prstGeom>
        </p:spPr>
        <p:txBody>
          <a:bodyPr wrap="square">
            <a:spAutoFit/>
          </a:bodyPr>
          <a:lstStyle/>
          <a:p>
            <a:pPr algn="ctr"/>
            <a:r>
              <a:rPr lang="en-US" sz="1600" dirty="0" smtClean="0">
                <a:cs typeface="Arial" panose="020B0604020202020204" pitchFamily="34" charset="0"/>
              </a:rPr>
              <a:t>Our application enables </a:t>
            </a:r>
            <a:r>
              <a:rPr lang="en-US" sz="1600" dirty="0">
                <a:cs typeface="Arial" panose="020B0604020202020204" pitchFamily="34" charset="0"/>
              </a:rPr>
              <a:t>patients to easily search, access and communicate, in real time with local or national dentists or dental specialists for the purposes of consultation, introductory meetings, appointment making, and information and/or pertinent files sharing to meet their immediate dental needs.</a:t>
            </a:r>
          </a:p>
        </p:txBody>
      </p:sp>
      <p:sp>
        <p:nvSpPr>
          <p:cNvPr id="58" name="Rectangle 57"/>
          <p:cNvSpPr/>
          <p:nvPr/>
        </p:nvSpPr>
        <p:spPr>
          <a:xfrm>
            <a:off x="1695358" y="2631735"/>
            <a:ext cx="1477136" cy="400110"/>
          </a:xfrm>
          <a:prstGeom prst="rect">
            <a:avLst/>
          </a:prstGeom>
        </p:spPr>
        <p:txBody>
          <a:bodyPr wrap="none">
            <a:spAutoFit/>
          </a:bodyPr>
          <a:lstStyle/>
          <a:p>
            <a:r>
              <a:rPr lang="en-US" sz="2000" b="1" dirty="0">
                <a:cs typeface="Arial" panose="020B0604020202020204" pitchFamily="34" charset="0"/>
              </a:rPr>
              <a:t>What we do</a:t>
            </a:r>
          </a:p>
        </p:txBody>
      </p:sp>
      <p:sp>
        <p:nvSpPr>
          <p:cNvPr id="59" name="Rectangle 58"/>
          <p:cNvSpPr/>
          <p:nvPr/>
        </p:nvSpPr>
        <p:spPr>
          <a:xfrm>
            <a:off x="5241184" y="2632584"/>
            <a:ext cx="1719510" cy="400110"/>
          </a:xfrm>
          <a:prstGeom prst="rect">
            <a:avLst/>
          </a:prstGeom>
        </p:spPr>
        <p:txBody>
          <a:bodyPr wrap="none">
            <a:spAutoFit/>
          </a:bodyPr>
          <a:lstStyle/>
          <a:p>
            <a:r>
              <a:rPr lang="en-US" sz="2000" b="1" dirty="0" smtClean="0">
                <a:cs typeface="Arial" panose="020B0604020202020204" pitchFamily="34" charset="0"/>
              </a:rPr>
              <a:t>What we offer</a:t>
            </a:r>
            <a:endParaRPr lang="en-US" sz="2000" b="1" dirty="0">
              <a:cs typeface="Arial" panose="020B0604020202020204" pitchFamily="34" charset="0"/>
            </a:endParaRPr>
          </a:p>
        </p:txBody>
      </p:sp>
      <p:sp>
        <p:nvSpPr>
          <p:cNvPr id="60" name="Rectangle 59"/>
          <p:cNvSpPr/>
          <p:nvPr/>
        </p:nvSpPr>
        <p:spPr>
          <a:xfrm>
            <a:off x="8858254" y="2631735"/>
            <a:ext cx="1817934" cy="400110"/>
          </a:xfrm>
          <a:prstGeom prst="rect">
            <a:avLst/>
          </a:prstGeom>
        </p:spPr>
        <p:txBody>
          <a:bodyPr wrap="none">
            <a:spAutoFit/>
          </a:bodyPr>
          <a:lstStyle/>
          <a:p>
            <a:r>
              <a:rPr lang="en-US" sz="2000" b="1" dirty="0">
                <a:cs typeface="Arial" panose="020B0604020202020204" pitchFamily="34" charset="0"/>
              </a:rPr>
              <a:t>our advantages</a:t>
            </a:r>
          </a:p>
        </p:txBody>
      </p:sp>
      <p:sp>
        <p:nvSpPr>
          <p:cNvPr id="61" name="Rectangle 60"/>
          <p:cNvSpPr/>
          <p:nvPr/>
        </p:nvSpPr>
        <p:spPr>
          <a:xfrm>
            <a:off x="758592" y="3049922"/>
            <a:ext cx="3350668" cy="2308324"/>
          </a:xfrm>
          <a:prstGeom prst="rect">
            <a:avLst/>
          </a:prstGeom>
        </p:spPr>
        <p:txBody>
          <a:bodyPr wrap="square">
            <a:spAutoFit/>
          </a:bodyPr>
          <a:lstStyle/>
          <a:p>
            <a:pPr algn="ctr"/>
            <a:r>
              <a:rPr lang="en-US" sz="1600" dirty="0">
                <a:cs typeface="Arial" panose="020B0604020202020204" pitchFamily="34" charset="0"/>
              </a:rPr>
              <a:t>Our goal is to help patients and dentists find their match. Providing both parties the chance to learn about each other in advance has made the difference</a:t>
            </a:r>
            <a:r>
              <a:rPr lang="en-US" sz="1600" dirty="0" smtClean="0">
                <a:cs typeface="Arial" panose="020B0604020202020204" pitchFamily="34" charset="0"/>
              </a:rPr>
              <a:t>. We do this through our application where mutual information is shared, from patient records to professional input and educational suggestions.</a:t>
            </a:r>
            <a:endParaRPr lang="en-US" sz="1600" dirty="0">
              <a:cs typeface="Arial" panose="020B0604020202020204" pitchFamily="34" charset="0"/>
            </a:endParaRPr>
          </a:p>
        </p:txBody>
      </p:sp>
      <p:grpSp>
        <p:nvGrpSpPr>
          <p:cNvPr id="67" name="Group 66"/>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tx2"/>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52" name="Google Shape;9520;p48"/>
            <p:cNvGrpSpPr/>
            <p:nvPr/>
          </p:nvGrpSpPr>
          <p:grpSpPr>
            <a:xfrm>
              <a:off x="7338051" y="436883"/>
              <a:ext cx="559032" cy="497236"/>
              <a:chOff x="854261" y="2908813"/>
              <a:chExt cx="377474" cy="335748"/>
            </a:xfrm>
            <a:solidFill>
              <a:schemeClr val="bg1">
                <a:lumMod val="85000"/>
              </a:schemeClr>
            </a:solidFill>
          </p:grpSpPr>
          <p:sp>
            <p:nvSpPr>
              <p:cNvPr id="53"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4"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5"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6"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7"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63" name="Google Shape;9871;p48"/>
            <p:cNvGrpSpPr/>
            <p:nvPr/>
          </p:nvGrpSpPr>
          <p:grpSpPr>
            <a:xfrm>
              <a:off x="8839333" y="436883"/>
              <a:ext cx="476792" cy="474718"/>
              <a:chOff x="3996113" y="4291176"/>
              <a:chExt cx="336512" cy="335048"/>
            </a:xfrm>
            <a:solidFill>
              <a:schemeClr val="bg1">
                <a:lumMod val="85000"/>
              </a:schemeClr>
            </a:solidFill>
          </p:grpSpPr>
          <p:sp>
            <p:nvSpPr>
              <p:cNvPr id="64"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Rectangle 61"/>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40621102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5067441" y="2130586"/>
            <a:ext cx="2106522" cy="4479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ounded Rectangle 105"/>
          <p:cNvSpPr/>
          <p:nvPr/>
        </p:nvSpPr>
        <p:spPr>
          <a:xfrm>
            <a:off x="5067441" y="2188239"/>
            <a:ext cx="2106522" cy="40871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oogle Shape;7900;p44"/>
          <p:cNvGrpSpPr/>
          <p:nvPr/>
        </p:nvGrpSpPr>
        <p:grpSpPr>
          <a:xfrm rot="16200000">
            <a:off x="2017857" y="3021786"/>
            <a:ext cx="4000058" cy="2047190"/>
            <a:chOff x="2413923" y="3711366"/>
            <a:chExt cx="1374117" cy="703260"/>
          </a:xfrm>
          <a:solidFill>
            <a:schemeClr val="tx2">
              <a:lumMod val="75000"/>
            </a:schemeClr>
          </a:solidFill>
        </p:grpSpPr>
        <p:grpSp>
          <p:nvGrpSpPr>
            <p:cNvPr id="4" name="Google Shape;7901;p44"/>
            <p:cNvGrpSpPr/>
            <p:nvPr/>
          </p:nvGrpSpPr>
          <p:grpSpPr>
            <a:xfrm>
              <a:off x="2413923" y="3711366"/>
              <a:ext cx="1374117" cy="703260"/>
              <a:chOff x="2413923" y="3711366"/>
              <a:chExt cx="1374117" cy="703260"/>
            </a:xfrm>
            <a:grpFill/>
          </p:grpSpPr>
          <p:sp>
            <p:nvSpPr>
              <p:cNvPr id="8" name="Google Shape;7902;p44"/>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903;p44"/>
              <p:cNvGrpSpPr/>
              <p:nvPr/>
            </p:nvGrpSpPr>
            <p:grpSpPr>
              <a:xfrm>
                <a:off x="2600284" y="3808654"/>
                <a:ext cx="234506" cy="138009"/>
                <a:chOff x="2600284" y="3808654"/>
                <a:chExt cx="234506" cy="138009"/>
              </a:xfrm>
              <a:grpFill/>
            </p:grpSpPr>
            <p:sp>
              <p:nvSpPr>
                <p:cNvPr id="22" name="Google Shape;7904;p44"/>
                <p:cNvSpPr/>
                <p:nvPr/>
              </p:nvSpPr>
              <p:spPr>
                <a:xfrm>
                  <a:off x="2767890" y="3879764"/>
                  <a:ext cx="66900" cy="66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7905;p44"/>
                <p:cNvCxnSpPr/>
                <p:nvPr/>
              </p:nvCxnSpPr>
              <p:spPr>
                <a:xfrm rot="10800000">
                  <a:off x="2600284" y="3808654"/>
                  <a:ext cx="201000" cy="72300"/>
                </a:xfrm>
                <a:prstGeom prst="bentConnector3">
                  <a:avLst>
                    <a:gd name="adj1" fmla="val 50000"/>
                  </a:avLst>
                </a:prstGeom>
                <a:grpFill/>
                <a:ln w="19050" cap="flat" cmpd="sng">
                  <a:solidFill>
                    <a:srgbClr val="869FB2"/>
                  </a:solidFill>
                  <a:prstDash val="solid"/>
                  <a:round/>
                  <a:headEnd type="none" w="med" len="med"/>
                  <a:tailEnd type="none" w="med" len="med"/>
                </a:ln>
              </p:spPr>
            </p:cxnSp>
          </p:grpSp>
          <p:grpSp>
            <p:nvGrpSpPr>
              <p:cNvPr id="10" name="Google Shape;7906;p44"/>
              <p:cNvGrpSpPr/>
              <p:nvPr/>
            </p:nvGrpSpPr>
            <p:grpSpPr>
              <a:xfrm>
                <a:off x="3359659" y="3805664"/>
                <a:ext cx="232294" cy="141000"/>
                <a:chOff x="3359659" y="3805664"/>
                <a:chExt cx="232294" cy="141000"/>
              </a:xfrm>
              <a:grpFill/>
            </p:grpSpPr>
            <p:sp>
              <p:nvSpPr>
                <p:cNvPr id="20" name="Google Shape;7907;p44"/>
                <p:cNvSpPr/>
                <p:nvPr/>
              </p:nvSpPr>
              <p:spPr>
                <a:xfrm>
                  <a:off x="3359659" y="3879764"/>
                  <a:ext cx="66900" cy="66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7908;p44"/>
                <p:cNvCxnSpPr/>
                <p:nvPr/>
              </p:nvCxnSpPr>
              <p:spPr>
                <a:xfrm rot="10800000" flipH="1">
                  <a:off x="3393053" y="3805664"/>
                  <a:ext cx="198900" cy="78000"/>
                </a:xfrm>
                <a:prstGeom prst="bentConnector3">
                  <a:avLst>
                    <a:gd name="adj1" fmla="val 50000"/>
                  </a:avLst>
                </a:prstGeom>
                <a:grpFill/>
                <a:ln w="19050" cap="flat" cmpd="sng">
                  <a:solidFill>
                    <a:srgbClr val="869FB2"/>
                  </a:solidFill>
                  <a:prstDash val="solid"/>
                  <a:round/>
                  <a:headEnd type="none" w="med" len="med"/>
                  <a:tailEnd type="none" w="med" len="med"/>
                </a:ln>
              </p:spPr>
            </p:cxnSp>
          </p:grpSp>
          <p:grpSp>
            <p:nvGrpSpPr>
              <p:cNvPr id="11" name="Google Shape;7909;p44"/>
              <p:cNvGrpSpPr/>
              <p:nvPr/>
            </p:nvGrpSpPr>
            <p:grpSpPr>
              <a:xfrm>
                <a:off x="3067316" y="3711366"/>
                <a:ext cx="66900" cy="166809"/>
                <a:chOff x="3067316" y="3711366"/>
                <a:chExt cx="66900" cy="166809"/>
              </a:xfrm>
              <a:grpFill/>
            </p:grpSpPr>
            <p:sp>
              <p:nvSpPr>
                <p:cNvPr id="18" name="Google Shape;7910;p44"/>
                <p:cNvSpPr/>
                <p:nvPr/>
              </p:nvSpPr>
              <p:spPr>
                <a:xfrm>
                  <a:off x="3067316" y="3811276"/>
                  <a:ext cx="66900" cy="66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7911;p44"/>
                <p:cNvCxnSpPr/>
                <p:nvPr/>
              </p:nvCxnSpPr>
              <p:spPr>
                <a:xfrm rot="-5400000">
                  <a:off x="3050460" y="3761616"/>
                  <a:ext cx="101100" cy="600"/>
                </a:xfrm>
                <a:prstGeom prst="bentConnector3">
                  <a:avLst>
                    <a:gd name="adj1" fmla="val 50000"/>
                  </a:avLst>
                </a:prstGeom>
                <a:grpFill/>
                <a:ln w="19050" cap="flat" cmpd="sng">
                  <a:solidFill>
                    <a:srgbClr val="869FB2"/>
                  </a:solidFill>
                  <a:prstDash val="solid"/>
                  <a:round/>
                  <a:headEnd type="none" w="med" len="med"/>
                  <a:tailEnd type="none" w="med" len="med"/>
                </a:ln>
              </p:spPr>
            </p:cxnSp>
          </p:grpSp>
          <p:grpSp>
            <p:nvGrpSpPr>
              <p:cNvPr id="12" name="Google Shape;7912;p44"/>
              <p:cNvGrpSpPr/>
              <p:nvPr/>
            </p:nvGrpSpPr>
            <p:grpSpPr>
              <a:xfrm>
                <a:off x="2413923" y="4058666"/>
                <a:ext cx="224119" cy="66900"/>
                <a:chOff x="2413923" y="4058666"/>
                <a:chExt cx="224119" cy="66900"/>
              </a:xfrm>
              <a:grpFill/>
            </p:grpSpPr>
            <p:sp>
              <p:nvSpPr>
                <p:cNvPr id="16" name="Google Shape;7913;p44"/>
                <p:cNvSpPr/>
                <p:nvPr/>
              </p:nvSpPr>
              <p:spPr>
                <a:xfrm>
                  <a:off x="2571142" y="4058666"/>
                  <a:ext cx="66900" cy="66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7914;p44"/>
                <p:cNvCxnSpPr/>
                <p:nvPr/>
              </p:nvCxnSpPr>
              <p:spPr>
                <a:xfrm flipH="1">
                  <a:off x="2413923" y="4092060"/>
                  <a:ext cx="159600" cy="600"/>
                </a:xfrm>
                <a:prstGeom prst="bentConnector3">
                  <a:avLst>
                    <a:gd name="adj1" fmla="val 50000"/>
                  </a:avLst>
                </a:prstGeom>
                <a:grpFill/>
                <a:ln w="19050" cap="flat" cmpd="sng">
                  <a:solidFill>
                    <a:srgbClr val="869FB2"/>
                  </a:solidFill>
                  <a:prstDash val="solid"/>
                  <a:round/>
                  <a:headEnd type="none" w="med" len="med"/>
                  <a:tailEnd type="none" w="med" len="med"/>
                </a:ln>
              </p:spPr>
            </p:cxnSp>
          </p:grpSp>
          <p:grpSp>
            <p:nvGrpSpPr>
              <p:cNvPr id="13" name="Google Shape;7915;p44"/>
              <p:cNvGrpSpPr/>
              <p:nvPr/>
            </p:nvGrpSpPr>
            <p:grpSpPr>
              <a:xfrm>
                <a:off x="3564643" y="4058666"/>
                <a:ext cx="223397" cy="66900"/>
                <a:chOff x="3564643" y="4058666"/>
                <a:chExt cx="223397" cy="66900"/>
              </a:xfrm>
              <a:grpFill/>
            </p:grpSpPr>
            <p:sp>
              <p:nvSpPr>
                <p:cNvPr id="14" name="Google Shape;7916;p44"/>
                <p:cNvSpPr/>
                <p:nvPr/>
              </p:nvSpPr>
              <p:spPr>
                <a:xfrm>
                  <a:off x="3564643" y="4058666"/>
                  <a:ext cx="66900" cy="66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7917;p44"/>
                <p:cNvCxnSpPr/>
                <p:nvPr/>
              </p:nvCxnSpPr>
              <p:spPr>
                <a:xfrm>
                  <a:off x="3630240" y="4092060"/>
                  <a:ext cx="157800" cy="600"/>
                </a:xfrm>
                <a:prstGeom prst="bentConnector3">
                  <a:avLst>
                    <a:gd name="adj1" fmla="val 50000"/>
                  </a:avLst>
                </a:prstGeom>
                <a:grpFill/>
                <a:ln w="19050" cap="flat" cmpd="sng">
                  <a:solidFill>
                    <a:srgbClr val="869FB2"/>
                  </a:solidFill>
                  <a:prstDash val="solid"/>
                  <a:round/>
                  <a:headEnd type="none" w="med" len="med"/>
                  <a:tailEnd type="none" w="med" len="med"/>
                </a:ln>
              </p:spPr>
            </p:cxnSp>
          </p:grpSp>
        </p:grpSp>
        <p:grpSp>
          <p:nvGrpSpPr>
            <p:cNvPr id="5" name="Google Shape;7918;p44"/>
            <p:cNvGrpSpPr/>
            <p:nvPr/>
          </p:nvGrpSpPr>
          <p:grpSpPr>
            <a:xfrm>
              <a:off x="2633353" y="3965763"/>
              <a:ext cx="933975" cy="445687"/>
              <a:chOff x="2633353" y="3965763"/>
              <a:chExt cx="933975" cy="445687"/>
            </a:xfrm>
            <a:grpFill/>
          </p:grpSpPr>
          <p:sp>
            <p:nvSpPr>
              <p:cNvPr id="6" name="Google Shape;7919;p44"/>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20;p44"/>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7900;p44"/>
          <p:cNvGrpSpPr/>
          <p:nvPr/>
        </p:nvGrpSpPr>
        <p:grpSpPr>
          <a:xfrm rot="5400000">
            <a:off x="6244855" y="3012425"/>
            <a:ext cx="4000058" cy="2047190"/>
            <a:chOff x="2413923" y="3711366"/>
            <a:chExt cx="1374117" cy="703260"/>
          </a:xfrm>
          <a:solidFill>
            <a:schemeClr val="tx2">
              <a:lumMod val="75000"/>
            </a:schemeClr>
          </a:solidFill>
        </p:grpSpPr>
        <p:grpSp>
          <p:nvGrpSpPr>
            <p:cNvPr id="25" name="Google Shape;7901;p44"/>
            <p:cNvGrpSpPr/>
            <p:nvPr/>
          </p:nvGrpSpPr>
          <p:grpSpPr>
            <a:xfrm>
              <a:off x="2413923" y="3711366"/>
              <a:ext cx="1374117" cy="703260"/>
              <a:chOff x="2413923" y="3711366"/>
              <a:chExt cx="1374117" cy="703260"/>
            </a:xfrm>
            <a:grpFill/>
          </p:grpSpPr>
          <p:sp>
            <p:nvSpPr>
              <p:cNvPr id="29" name="Google Shape;7902;p44"/>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7903;p44"/>
              <p:cNvGrpSpPr/>
              <p:nvPr/>
            </p:nvGrpSpPr>
            <p:grpSpPr>
              <a:xfrm>
                <a:off x="2600284" y="3808654"/>
                <a:ext cx="234506" cy="138009"/>
                <a:chOff x="2600284" y="3808654"/>
                <a:chExt cx="234506" cy="138009"/>
              </a:xfrm>
              <a:grpFill/>
            </p:grpSpPr>
            <p:sp>
              <p:nvSpPr>
                <p:cNvPr id="43" name="Google Shape;7904;p44"/>
                <p:cNvSpPr/>
                <p:nvPr/>
              </p:nvSpPr>
              <p:spPr>
                <a:xfrm>
                  <a:off x="2767890" y="3879764"/>
                  <a:ext cx="66900" cy="66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7905;p44"/>
                <p:cNvCxnSpPr/>
                <p:nvPr/>
              </p:nvCxnSpPr>
              <p:spPr>
                <a:xfrm rot="10800000">
                  <a:off x="2600284" y="3808654"/>
                  <a:ext cx="201000" cy="72300"/>
                </a:xfrm>
                <a:prstGeom prst="bentConnector3">
                  <a:avLst>
                    <a:gd name="adj1" fmla="val 50000"/>
                  </a:avLst>
                </a:prstGeom>
                <a:grpFill/>
                <a:ln w="19050" cap="flat" cmpd="sng">
                  <a:solidFill>
                    <a:srgbClr val="869FB2"/>
                  </a:solidFill>
                  <a:prstDash val="solid"/>
                  <a:round/>
                  <a:headEnd type="none" w="med" len="med"/>
                  <a:tailEnd type="none" w="med" len="med"/>
                </a:ln>
              </p:spPr>
            </p:cxnSp>
          </p:grpSp>
          <p:grpSp>
            <p:nvGrpSpPr>
              <p:cNvPr id="31" name="Google Shape;7906;p44"/>
              <p:cNvGrpSpPr/>
              <p:nvPr/>
            </p:nvGrpSpPr>
            <p:grpSpPr>
              <a:xfrm>
                <a:off x="3359659" y="3805664"/>
                <a:ext cx="232294" cy="141000"/>
                <a:chOff x="3359659" y="3805664"/>
                <a:chExt cx="232294" cy="141000"/>
              </a:xfrm>
              <a:grpFill/>
            </p:grpSpPr>
            <p:sp>
              <p:nvSpPr>
                <p:cNvPr id="41" name="Google Shape;7907;p44"/>
                <p:cNvSpPr/>
                <p:nvPr/>
              </p:nvSpPr>
              <p:spPr>
                <a:xfrm>
                  <a:off x="3359659" y="3879764"/>
                  <a:ext cx="66900" cy="66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7908;p44"/>
                <p:cNvCxnSpPr/>
                <p:nvPr/>
              </p:nvCxnSpPr>
              <p:spPr>
                <a:xfrm rot="10800000" flipH="1">
                  <a:off x="3393053" y="3805664"/>
                  <a:ext cx="198900" cy="78000"/>
                </a:xfrm>
                <a:prstGeom prst="bentConnector3">
                  <a:avLst>
                    <a:gd name="adj1" fmla="val 50000"/>
                  </a:avLst>
                </a:prstGeom>
                <a:grpFill/>
                <a:ln w="19050" cap="flat" cmpd="sng">
                  <a:solidFill>
                    <a:srgbClr val="869FB2"/>
                  </a:solidFill>
                  <a:prstDash val="solid"/>
                  <a:round/>
                  <a:headEnd type="none" w="med" len="med"/>
                  <a:tailEnd type="none" w="med" len="med"/>
                </a:ln>
              </p:spPr>
            </p:cxnSp>
          </p:grpSp>
          <p:grpSp>
            <p:nvGrpSpPr>
              <p:cNvPr id="32" name="Google Shape;7909;p44"/>
              <p:cNvGrpSpPr/>
              <p:nvPr/>
            </p:nvGrpSpPr>
            <p:grpSpPr>
              <a:xfrm>
                <a:off x="3067316" y="3711366"/>
                <a:ext cx="66900" cy="166809"/>
                <a:chOff x="3067316" y="3711366"/>
                <a:chExt cx="66900" cy="166809"/>
              </a:xfrm>
              <a:grpFill/>
            </p:grpSpPr>
            <p:sp>
              <p:nvSpPr>
                <p:cNvPr id="39" name="Google Shape;7910;p44"/>
                <p:cNvSpPr/>
                <p:nvPr/>
              </p:nvSpPr>
              <p:spPr>
                <a:xfrm>
                  <a:off x="3067316" y="3811276"/>
                  <a:ext cx="66900" cy="66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7911;p44"/>
                <p:cNvCxnSpPr/>
                <p:nvPr/>
              </p:nvCxnSpPr>
              <p:spPr>
                <a:xfrm rot="-5400000">
                  <a:off x="3050460" y="3761616"/>
                  <a:ext cx="101100" cy="600"/>
                </a:xfrm>
                <a:prstGeom prst="bentConnector3">
                  <a:avLst>
                    <a:gd name="adj1" fmla="val 50000"/>
                  </a:avLst>
                </a:prstGeom>
                <a:grpFill/>
                <a:ln w="19050" cap="flat" cmpd="sng">
                  <a:solidFill>
                    <a:srgbClr val="869FB2"/>
                  </a:solidFill>
                  <a:prstDash val="solid"/>
                  <a:round/>
                  <a:headEnd type="none" w="med" len="med"/>
                  <a:tailEnd type="none" w="med" len="med"/>
                </a:ln>
              </p:spPr>
            </p:cxnSp>
          </p:grpSp>
          <p:grpSp>
            <p:nvGrpSpPr>
              <p:cNvPr id="33" name="Google Shape;7912;p44"/>
              <p:cNvGrpSpPr/>
              <p:nvPr/>
            </p:nvGrpSpPr>
            <p:grpSpPr>
              <a:xfrm>
                <a:off x="2413923" y="4058666"/>
                <a:ext cx="224119" cy="66900"/>
                <a:chOff x="2413923" y="4058666"/>
                <a:chExt cx="224119" cy="66900"/>
              </a:xfrm>
              <a:grpFill/>
            </p:grpSpPr>
            <p:sp>
              <p:nvSpPr>
                <p:cNvPr id="37" name="Google Shape;7913;p44"/>
                <p:cNvSpPr/>
                <p:nvPr/>
              </p:nvSpPr>
              <p:spPr>
                <a:xfrm>
                  <a:off x="2571142" y="4058666"/>
                  <a:ext cx="66900" cy="66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7914;p44"/>
                <p:cNvCxnSpPr/>
                <p:nvPr/>
              </p:nvCxnSpPr>
              <p:spPr>
                <a:xfrm flipH="1">
                  <a:off x="2413923" y="4092060"/>
                  <a:ext cx="159600" cy="600"/>
                </a:xfrm>
                <a:prstGeom prst="bentConnector3">
                  <a:avLst>
                    <a:gd name="adj1" fmla="val 50000"/>
                  </a:avLst>
                </a:prstGeom>
                <a:grpFill/>
                <a:ln w="19050" cap="flat" cmpd="sng">
                  <a:solidFill>
                    <a:srgbClr val="869FB2"/>
                  </a:solidFill>
                  <a:prstDash val="solid"/>
                  <a:round/>
                  <a:headEnd type="none" w="med" len="med"/>
                  <a:tailEnd type="none" w="med" len="med"/>
                </a:ln>
              </p:spPr>
            </p:cxnSp>
          </p:grpSp>
          <p:grpSp>
            <p:nvGrpSpPr>
              <p:cNvPr id="34" name="Google Shape;7915;p44"/>
              <p:cNvGrpSpPr/>
              <p:nvPr/>
            </p:nvGrpSpPr>
            <p:grpSpPr>
              <a:xfrm>
                <a:off x="3564643" y="4058666"/>
                <a:ext cx="223397" cy="66900"/>
                <a:chOff x="3564643" y="4058666"/>
                <a:chExt cx="223397" cy="66900"/>
              </a:xfrm>
              <a:grpFill/>
            </p:grpSpPr>
            <p:sp>
              <p:nvSpPr>
                <p:cNvPr id="35" name="Google Shape;7916;p44"/>
                <p:cNvSpPr/>
                <p:nvPr/>
              </p:nvSpPr>
              <p:spPr>
                <a:xfrm>
                  <a:off x="3564643" y="4058666"/>
                  <a:ext cx="66900" cy="66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7917;p44"/>
                <p:cNvCxnSpPr/>
                <p:nvPr/>
              </p:nvCxnSpPr>
              <p:spPr>
                <a:xfrm>
                  <a:off x="3630240" y="4092060"/>
                  <a:ext cx="157800" cy="600"/>
                </a:xfrm>
                <a:prstGeom prst="bentConnector3">
                  <a:avLst>
                    <a:gd name="adj1" fmla="val 50000"/>
                  </a:avLst>
                </a:prstGeom>
                <a:grpFill/>
                <a:ln w="19050" cap="flat" cmpd="sng">
                  <a:solidFill>
                    <a:srgbClr val="869FB2"/>
                  </a:solidFill>
                  <a:prstDash val="solid"/>
                  <a:round/>
                  <a:headEnd type="none" w="med" len="med"/>
                  <a:tailEnd type="none" w="med" len="med"/>
                </a:ln>
              </p:spPr>
            </p:cxnSp>
          </p:grpSp>
        </p:grpSp>
        <p:grpSp>
          <p:nvGrpSpPr>
            <p:cNvPr id="26" name="Google Shape;7918;p44"/>
            <p:cNvGrpSpPr/>
            <p:nvPr/>
          </p:nvGrpSpPr>
          <p:grpSpPr>
            <a:xfrm>
              <a:off x="2633353" y="3965763"/>
              <a:ext cx="933975" cy="445687"/>
              <a:chOff x="2633353" y="3965763"/>
              <a:chExt cx="933975" cy="445687"/>
            </a:xfrm>
            <a:grpFill/>
          </p:grpSpPr>
          <p:sp>
            <p:nvSpPr>
              <p:cNvPr id="27" name="Google Shape;7919;p44"/>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20;p44"/>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 name="TextBox 44"/>
          <p:cNvSpPr txBox="1"/>
          <p:nvPr/>
        </p:nvSpPr>
        <p:spPr>
          <a:xfrm>
            <a:off x="7389378" y="1543383"/>
            <a:ext cx="1659065" cy="523220"/>
          </a:xfrm>
          <a:prstGeom prst="rect">
            <a:avLst/>
          </a:prstGeom>
          <a:noFill/>
        </p:spPr>
        <p:txBody>
          <a:bodyPr wrap="square" rtlCol="0">
            <a:spAutoFit/>
          </a:bodyPr>
          <a:lstStyle/>
          <a:p>
            <a:pPr algn="ctr"/>
            <a:r>
              <a:rPr lang="en-CA" sz="1400" dirty="0" smtClean="0"/>
              <a:t>Custom payment method</a:t>
            </a:r>
            <a:endParaRPr lang="en-US" sz="1400" dirty="0"/>
          </a:p>
        </p:txBody>
      </p:sp>
      <p:sp>
        <p:nvSpPr>
          <p:cNvPr id="46" name="TextBox 45"/>
          <p:cNvSpPr txBox="1"/>
          <p:nvPr/>
        </p:nvSpPr>
        <p:spPr>
          <a:xfrm>
            <a:off x="8186062" y="2207650"/>
            <a:ext cx="2161259" cy="307777"/>
          </a:xfrm>
          <a:prstGeom prst="rect">
            <a:avLst/>
          </a:prstGeom>
          <a:noFill/>
        </p:spPr>
        <p:txBody>
          <a:bodyPr wrap="square" rtlCol="0">
            <a:spAutoFit/>
          </a:bodyPr>
          <a:lstStyle/>
          <a:p>
            <a:pPr algn="ctr"/>
            <a:r>
              <a:rPr lang="en-US" sz="1400" dirty="0" smtClean="0"/>
              <a:t>Rating and review</a:t>
            </a:r>
            <a:endParaRPr lang="en-US" sz="1400" dirty="0"/>
          </a:p>
        </p:txBody>
      </p:sp>
      <p:sp>
        <p:nvSpPr>
          <p:cNvPr id="47" name="TextBox 46"/>
          <p:cNvSpPr txBox="1"/>
          <p:nvPr/>
        </p:nvSpPr>
        <p:spPr>
          <a:xfrm>
            <a:off x="8398740" y="5449405"/>
            <a:ext cx="1948581" cy="523220"/>
          </a:xfrm>
          <a:prstGeom prst="rect">
            <a:avLst/>
          </a:prstGeom>
          <a:noFill/>
        </p:spPr>
        <p:txBody>
          <a:bodyPr wrap="square" rtlCol="0">
            <a:spAutoFit/>
          </a:bodyPr>
          <a:lstStyle/>
          <a:p>
            <a:pPr algn="ctr"/>
            <a:r>
              <a:rPr lang="en-US" sz="1400" dirty="0" smtClean="0"/>
              <a:t>Doctors can follow up and set appointment</a:t>
            </a:r>
            <a:endParaRPr lang="en-US" sz="1400" dirty="0"/>
          </a:p>
        </p:txBody>
      </p:sp>
      <p:sp>
        <p:nvSpPr>
          <p:cNvPr id="48" name="TextBox 47"/>
          <p:cNvSpPr txBox="1"/>
          <p:nvPr/>
        </p:nvSpPr>
        <p:spPr>
          <a:xfrm>
            <a:off x="7260767" y="6108193"/>
            <a:ext cx="1968233" cy="523220"/>
          </a:xfrm>
          <a:prstGeom prst="rect">
            <a:avLst/>
          </a:prstGeom>
          <a:noFill/>
        </p:spPr>
        <p:txBody>
          <a:bodyPr wrap="square" rtlCol="0">
            <a:spAutoFit/>
          </a:bodyPr>
          <a:lstStyle/>
          <a:p>
            <a:pPr algn="ctr"/>
            <a:r>
              <a:rPr lang="en-US" sz="1400" dirty="0" smtClean="0"/>
              <a:t>Marketing boost for doctors</a:t>
            </a:r>
            <a:endParaRPr lang="en-US" sz="1400" dirty="0"/>
          </a:p>
        </p:txBody>
      </p:sp>
      <p:sp>
        <p:nvSpPr>
          <p:cNvPr id="49" name="TextBox 48"/>
          <p:cNvSpPr txBox="1"/>
          <p:nvPr/>
        </p:nvSpPr>
        <p:spPr>
          <a:xfrm>
            <a:off x="3005439" y="6127615"/>
            <a:ext cx="1954115" cy="523220"/>
          </a:xfrm>
          <a:prstGeom prst="rect">
            <a:avLst/>
          </a:prstGeom>
          <a:noFill/>
        </p:spPr>
        <p:txBody>
          <a:bodyPr wrap="square" rtlCol="0">
            <a:spAutoFit/>
          </a:bodyPr>
          <a:lstStyle/>
          <a:p>
            <a:pPr algn="ctr"/>
            <a:r>
              <a:rPr lang="en-US" sz="1400" dirty="0" smtClean="0"/>
              <a:t>Integrate with </a:t>
            </a:r>
            <a:r>
              <a:rPr lang="en-US" sz="1400" dirty="0" smtClean="0"/>
              <a:t>60 PMSs</a:t>
            </a:r>
            <a:r>
              <a:rPr lang="en-US" sz="1400" dirty="0" smtClean="0"/>
              <a:t> </a:t>
            </a:r>
            <a:r>
              <a:rPr lang="en-US" sz="1400" dirty="0" smtClean="0"/>
              <a:t>to sync patient records</a:t>
            </a:r>
            <a:endParaRPr lang="en-US" sz="1400" dirty="0"/>
          </a:p>
        </p:txBody>
      </p:sp>
      <p:sp>
        <p:nvSpPr>
          <p:cNvPr id="50" name="TextBox 49"/>
          <p:cNvSpPr txBox="1"/>
          <p:nvPr/>
        </p:nvSpPr>
        <p:spPr>
          <a:xfrm>
            <a:off x="1425444" y="3737442"/>
            <a:ext cx="1822192" cy="523220"/>
          </a:xfrm>
          <a:prstGeom prst="rect">
            <a:avLst/>
          </a:prstGeom>
          <a:noFill/>
        </p:spPr>
        <p:txBody>
          <a:bodyPr wrap="square" rtlCol="0">
            <a:spAutoFit/>
          </a:bodyPr>
          <a:lstStyle/>
          <a:p>
            <a:pPr algn="ctr"/>
            <a:r>
              <a:rPr lang="en-US" sz="1400" dirty="0" smtClean="0"/>
              <a:t>Messaging with patients</a:t>
            </a:r>
            <a:endParaRPr lang="en-US" sz="1400" dirty="0"/>
          </a:p>
        </p:txBody>
      </p:sp>
      <p:sp>
        <p:nvSpPr>
          <p:cNvPr id="51" name="TextBox 50"/>
          <p:cNvSpPr txBox="1"/>
          <p:nvPr/>
        </p:nvSpPr>
        <p:spPr>
          <a:xfrm>
            <a:off x="2049701" y="2100478"/>
            <a:ext cx="1553831" cy="523220"/>
          </a:xfrm>
          <a:prstGeom prst="rect">
            <a:avLst/>
          </a:prstGeom>
          <a:noFill/>
        </p:spPr>
        <p:txBody>
          <a:bodyPr wrap="square" rtlCol="0">
            <a:spAutoFit/>
          </a:bodyPr>
          <a:lstStyle/>
          <a:p>
            <a:pPr algn="ctr"/>
            <a:r>
              <a:rPr lang="en-US" sz="1400" dirty="0" smtClean="0"/>
              <a:t>Online video booking </a:t>
            </a:r>
            <a:endParaRPr lang="en-US" sz="1400" dirty="0"/>
          </a:p>
        </p:txBody>
      </p:sp>
      <p:sp>
        <p:nvSpPr>
          <p:cNvPr id="52" name="TextBox 51"/>
          <p:cNvSpPr txBox="1"/>
          <p:nvPr/>
        </p:nvSpPr>
        <p:spPr>
          <a:xfrm>
            <a:off x="2987683" y="1522132"/>
            <a:ext cx="2058099" cy="523220"/>
          </a:xfrm>
          <a:prstGeom prst="rect">
            <a:avLst/>
          </a:prstGeom>
          <a:noFill/>
        </p:spPr>
        <p:txBody>
          <a:bodyPr wrap="square" rtlCol="0">
            <a:spAutoFit/>
          </a:bodyPr>
          <a:lstStyle/>
          <a:p>
            <a:pPr algn="ctr"/>
            <a:r>
              <a:rPr lang="en-US" sz="1400" dirty="0" smtClean="0"/>
              <a:t>Dashboard (Emergency messaging)</a:t>
            </a:r>
            <a:endParaRPr lang="en-US" sz="1400" dirty="0"/>
          </a:p>
        </p:txBody>
      </p:sp>
      <p:sp>
        <p:nvSpPr>
          <p:cNvPr id="53" name="Rectangle 52"/>
          <p:cNvSpPr/>
          <p:nvPr/>
        </p:nvSpPr>
        <p:spPr>
          <a:xfrm>
            <a:off x="5115492" y="1161602"/>
            <a:ext cx="2009076" cy="369332"/>
          </a:xfrm>
          <a:prstGeom prst="rect">
            <a:avLst/>
          </a:prstGeom>
        </p:spPr>
        <p:txBody>
          <a:bodyPr wrap="none">
            <a:spAutoFit/>
          </a:bodyPr>
          <a:lstStyle/>
          <a:p>
            <a:r>
              <a:rPr lang="en-US" dirty="0">
                <a:solidFill>
                  <a:schemeClr val="bg1">
                    <a:lumMod val="75000"/>
                  </a:schemeClr>
                </a:solidFill>
                <a:latin typeface="Gill Sans MT" panose="020B0502020104020203" pitchFamily="34" charset="0"/>
              </a:rPr>
              <a:t>Executive Summary</a:t>
            </a:r>
          </a:p>
        </p:txBody>
      </p:sp>
      <p:grpSp>
        <p:nvGrpSpPr>
          <p:cNvPr id="54" name="Group 53"/>
          <p:cNvGrpSpPr/>
          <p:nvPr/>
        </p:nvGrpSpPr>
        <p:grpSpPr>
          <a:xfrm>
            <a:off x="3212931" y="436883"/>
            <a:ext cx="5767914" cy="547115"/>
            <a:chOff x="3548211" y="436883"/>
            <a:chExt cx="5767914" cy="547115"/>
          </a:xfrm>
        </p:grpSpPr>
        <p:grpSp>
          <p:nvGrpSpPr>
            <p:cNvPr id="55" name="Google Shape;9778;p48"/>
            <p:cNvGrpSpPr/>
            <p:nvPr/>
          </p:nvGrpSpPr>
          <p:grpSpPr>
            <a:xfrm>
              <a:off x="5138642" y="481841"/>
              <a:ext cx="498489" cy="495528"/>
              <a:chOff x="3541011" y="3367320"/>
              <a:chExt cx="348257" cy="346188"/>
            </a:xfrm>
            <a:solidFill>
              <a:schemeClr val="bg1">
                <a:lumMod val="85000"/>
              </a:schemeClr>
            </a:solidFill>
          </p:grpSpPr>
          <p:sp>
            <p:nvSpPr>
              <p:cNvPr id="100"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9307;p48"/>
            <p:cNvGrpSpPr/>
            <p:nvPr/>
          </p:nvGrpSpPr>
          <p:grpSpPr>
            <a:xfrm>
              <a:off x="3548211" y="481841"/>
              <a:ext cx="352720" cy="490783"/>
              <a:chOff x="910723" y="1508212"/>
              <a:chExt cx="251660" cy="350166"/>
            </a:xfrm>
            <a:solidFill>
              <a:schemeClr val="tx2"/>
            </a:solidFill>
          </p:grpSpPr>
          <p:sp>
            <p:nvSpPr>
              <p:cNvPr id="83"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9981;p48"/>
            <p:cNvGrpSpPr/>
            <p:nvPr/>
          </p:nvGrpSpPr>
          <p:grpSpPr>
            <a:xfrm>
              <a:off x="4244012" y="520399"/>
              <a:ext cx="594646" cy="463599"/>
              <a:chOff x="2611458" y="3816374"/>
              <a:chExt cx="426329" cy="332375"/>
            </a:xfrm>
            <a:solidFill>
              <a:schemeClr val="bg1">
                <a:lumMod val="85000"/>
              </a:schemeClr>
            </a:solidFill>
          </p:grpSpPr>
          <p:sp>
            <p:nvSpPr>
              <p:cNvPr id="73"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9571;p48"/>
            <p:cNvGrpSpPr/>
            <p:nvPr/>
          </p:nvGrpSpPr>
          <p:grpSpPr>
            <a:xfrm>
              <a:off x="6661099" y="436883"/>
              <a:ext cx="330185" cy="527016"/>
              <a:chOff x="4054103" y="2430191"/>
              <a:chExt cx="218687" cy="349052"/>
            </a:xfrm>
            <a:solidFill>
              <a:schemeClr val="bg1">
                <a:lumMod val="85000"/>
              </a:schemeClr>
            </a:solidFill>
          </p:grpSpPr>
          <p:sp>
            <p:nvSpPr>
              <p:cNvPr id="71"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61" name="Google Shape;9520;p48"/>
            <p:cNvGrpSpPr/>
            <p:nvPr/>
          </p:nvGrpSpPr>
          <p:grpSpPr>
            <a:xfrm>
              <a:off x="7338051" y="436883"/>
              <a:ext cx="559032" cy="497236"/>
              <a:chOff x="854261" y="2908813"/>
              <a:chExt cx="377474" cy="335748"/>
            </a:xfrm>
            <a:solidFill>
              <a:schemeClr val="bg1">
                <a:lumMod val="85000"/>
              </a:schemeClr>
            </a:solidFill>
          </p:grpSpPr>
          <p:sp>
            <p:nvSpPr>
              <p:cNvPr id="66"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7"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8"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9"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70"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62" name="Google Shape;9871;p48"/>
            <p:cNvGrpSpPr/>
            <p:nvPr/>
          </p:nvGrpSpPr>
          <p:grpSpPr>
            <a:xfrm>
              <a:off x="8839333" y="436883"/>
              <a:ext cx="476792" cy="474718"/>
              <a:chOff x="3996113" y="4291176"/>
              <a:chExt cx="336512" cy="335048"/>
            </a:xfrm>
            <a:solidFill>
              <a:schemeClr val="bg1">
                <a:lumMod val="85000"/>
              </a:schemeClr>
            </a:solidFill>
          </p:grpSpPr>
          <p:sp>
            <p:nvSpPr>
              <p:cNvPr id="6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Rounded Rectangle 103"/>
          <p:cNvSpPr/>
          <p:nvPr/>
        </p:nvSpPr>
        <p:spPr>
          <a:xfrm>
            <a:off x="5247132" y="2770632"/>
            <a:ext cx="1755639" cy="1764792"/>
          </a:xfrm>
          <a:prstGeom prst="roundRect">
            <a:avLst>
              <a:gd name="adj" fmla="val 10374"/>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107"/>
          <p:cNvSpPr/>
          <p:nvPr/>
        </p:nvSpPr>
        <p:spPr>
          <a:xfrm>
            <a:off x="5321204" y="3803904"/>
            <a:ext cx="1591660" cy="240521"/>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p:cNvSpPr/>
          <p:nvPr/>
        </p:nvSpPr>
        <p:spPr>
          <a:xfrm>
            <a:off x="5319977" y="4090595"/>
            <a:ext cx="1591660" cy="240521"/>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069876" y="4616395"/>
            <a:ext cx="56441" cy="5573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69792" y="4616395"/>
            <a:ext cx="56441" cy="55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5965481" y="4616395"/>
            <a:ext cx="56441" cy="5573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p:cNvSpPr/>
          <p:nvPr/>
        </p:nvSpPr>
        <p:spPr>
          <a:xfrm>
            <a:off x="5326677" y="4863517"/>
            <a:ext cx="1591660" cy="2405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p:cNvSpPr/>
          <p:nvPr/>
        </p:nvSpPr>
        <p:spPr>
          <a:xfrm>
            <a:off x="5326677" y="5211780"/>
            <a:ext cx="1591660" cy="2405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p:cNvSpPr/>
          <p:nvPr/>
        </p:nvSpPr>
        <p:spPr>
          <a:xfrm>
            <a:off x="5326677" y="5546464"/>
            <a:ext cx="1591660" cy="2405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Google Shape;660;p40"/>
          <p:cNvSpPr/>
          <p:nvPr/>
        </p:nvSpPr>
        <p:spPr>
          <a:xfrm>
            <a:off x="6742104" y="4926205"/>
            <a:ext cx="81982" cy="126333"/>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bg2">
              <a:lumMod val="90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60;p40"/>
          <p:cNvSpPr/>
          <p:nvPr/>
        </p:nvSpPr>
        <p:spPr>
          <a:xfrm>
            <a:off x="6742104" y="5269015"/>
            <a:ext cx="81982" cy="126333"/>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bg2">
              <a:lumMod val="90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60;p40"/>
          <p:cNvSpPr/>
          <p:nvPr/>
        </p:nvSpPr>
        <p:spPr>
          <a:xfrm>
            <a:off x="6741974" y="5611257"/>
            <a:ext cx="81982" cy="126333"/>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bg2">
              <a:lumMod val="90000"/>
            </a:schemeClr>
          </a:solidFill>
          <a:ln w="31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93;p41"/>
          <p:cNvSpPr/>
          <p:nvPr/>
        </p:nvSpPr>
        <p:spPr>
          <a:xfrm>
            <a:off x="5431366" y="5595237"/>
            <a:ext cx="110903" cy="14396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995;p48"/>
          <p:cNvSpPr/>
          <p:nvPr/>
        </p:nvSpPr>
        <p:spPr>
          <a:xfrm>
            <a:off x="5422883" y="5277431"/>
            <a:ext cx="124165" cy="109218"/>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bg2">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1924;p52"/>
          <p:cNvGrpSpPr/>
          <p:nvPr/>
        </p:nvGrpSpPr>
        <p:grpSpPr>
          <a:xfrm>
            <a:off x="5410002" y="4909705"/>
            <a:ext cx="149929" cy="149769"/>
            <a:chOff x="6058441" y="3351230"/>
            <a:chExt cx="357387" cy="357005"/>
          </a:xfrm>
          <a:solidFill>
            <a:schemeClr val="bg2">
              <a:lumMod val="25000"/>
            </a:schemeClr>
          </a:solidFill>
        </p:grpSpPr>
        <p:sp>
          <p:nvSpPr>
            <p:cNvPr id="124" name="Google Shape;11925;p52"/>
            <p:cNvSpPr/>
            <p:nvPr/>
          </p:nvSpPr>
          <p:spPr>
            <a:xfrm>
              <a:off x="6058441" y="3351230"/>
              <a:ext cx="357387" cy="357005"/>
            </a:xfrm>
            <a:custGeom>
              <a:avLst/>
              <a:gdLst/>
              <a:ahLst/>
              <a:cxnLst/>
              <a:rect l="l" t="t" r="r" b="b"/>
              <a:pathLst>
                <a:path w="11228" h="11216" extrusionOk="0">
                  <a:moveTo>
                    <a:pt x="5608" y="357"/>
                  </a:moveTo>
                  <a:cubicBezTo>
                    <a:pt x="8513" y="357"/>
                    <a:pt x="10871" y="2703"/>
                    <a:pt x="10871" y="5608"/>
                  </a:cubicBezTo>
                  <a:cubicBezTo>
                    <a:pt x="10871" y="8513"/>
                    <a:pt x="8513" y="10859"/>
                    <a:pt x="5608" y="10859"/>
                  </a:cubicBezTo>
                  <a:cubicBezTo>
                    <a:pt x="2715" y="10859"/>
                    <a:pt x="357" y="8513"/>
                    <a:pt x="357" y="5608"/>
                  </a:cubicBezTo>
                  <a:cubicBezTo>
                    <a:pt x="357" y="2703"/>
                    <a:pt x="2715" y="357"/>
                    <a:pt x="5608" y="357"/>
                  </a:cubicBezTo>
                  <a:close/>
                  <a:moveTo>
                    <a:pt x="5608" y="0"/>
                  </a:moveTo>
                  <a:cubicBezTo>
                    <a:pt x="4108" y="0"/>
                    <a:pt x="2715" y="572"/>
                    <a:pt x="1631" y="1631"/>
                  </a:cubicBezTo>
                  <a:cubicBezTo>
                    <a:pt x="584" y="2691"/>
                    <a:pt x="0" y="4108"/>
                    <a:pt x="0" y="5608"/>
                  </a:cubicBezTo>
                  <a:cubicBezTo>
                    <a:pt x="0" y="7108"/>
                    <a:pt x="584" y="8513"/>
                    <a:pt x="1631" y="9585"/>
                  </a:cubicBezTo>
                  <a:cubicBezTo>
                    <a:pt x="2691" y="10632"/>
                    <a:pt x="4108" y="11216"/>
                    <a:pt x="5608" y="11216"/>
                  </a:cubicBezTo>
                  <a:cubicBezTo>
                    <a:pt x="7120" y="11216"/>
                    <a:pt x="8513" y="10632"/>
                    <a:pt x="9585" y="9585"/>
                  </a:cubicBezTo>
                  <a:cubicBezTo>
                    <a:pt x="10656" y="8525"/>
                    <a:pt x="11228" y="7108"/>
                    <a:pt x="11228" y="5608"/>
                  </a:cubicBezTo>
                  <a:cubicBezTo>
                    <a:pt x="11228" y="4108"/>
                    <a:pt x="10644" y="2703"/>
                    <a:pt x="9585" y="1631"/>
                  </a:cubicBezTo>
                  <a:cubicBezTo>
                    <a:pt x="8525" y="572"/>
                    <a:pt x="7120" y="0"/>
                    <a:pt x="5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926;p52"/>
            <p:cNvSpPr/>
            <p:nvPr/>
          </p:nvSpPr>
          <p:spPr>
            <a:xfrm>
              <a:off x="6111120" y="3403527"/>
              <a:ext cx="252030" cy="252030"/>
            </a:xfrm>
            <a:custGeom>
              <a:avLst/>
              <a:gdLst/>
              <a:ahLst/>
              <a:cxnLst/>
              <a:rect l="l" t="t" r="r" b="b"/>
              <a:pathLst>
                <a:path w="7918" h="7918" extrusionOk="0">
                  <a:moveTo>
                    <a:pt x="3953" y="357"/>
                  </a:moveTo>
                  <a:cubicBezTo>
                    <a:pt x="4048" y="357"/>
                    <a:pt x="4132" y="357"/>
                    <a:pt x="4215" y="381"/>
                  </a:cubicBezTo>
                  <a:cubicBezTo>
                    <a:pt x="4239" y="560"/>
                    <a:pt x="4251" y="715"/>
                    <a:pt x="4251" y="893"/>
                  </a:cubicBezTo>
                  <a:cubicBezTo>
                    <a:pt x="4251" y="1584"/>
                    <a:pt x="4060" y="2203"/>
                    <a:pt x="3739" y="2762"/>
                  </a:cubicBezTo>
                  <a:cubicBezTo>
                    <a:pt x="2941" y="2239"/>
                    <a:pt x="2048" y="1905"/>
                    <a:pt x="1096" y="1774"/>
                  </a:cubicBezTo>
                  <a:cubicBezTo>
                    <a:pt x="1762" y="905"/>
                    <a:pt x="2798" y="357"/>
                    <a:pt x="3953" y="357"/>
                  </a:cubicBezTo>
                  <a:close/>
                  <a:moveTo>
                    <a:pt x="4584" y="405"/>
                  </a:moveTo>
                  <a:lnTo>
                    <a:pt x="4584" y="405"/>
                  </a:lnTo>
                  <a:cubicBezTo>
                    <a:pt x="6144" y="691"/>
                    <a:pt x="7346" y="1965"/>
                    <a:pt x="7549" y="3548"/>
                  </a:cubicBezTo>
                  <a:lnTo>
                    <a:pt x="7513" y="3548"/>
                  </a:lnTo>
                  <a:cubicBezTo>
                    <a:pt x="6715" y="3548"/>
                    <a:pt x="5953" y="3786"/>
                    <a:pt x="5322" y="4203"/>
                  </a:cubicBezTo>
                  <a:cubicBezTo>
                    <a:pt x="5084" y="3905"/>
                    <a:pt x="4822" y="3608"/>
                    <a:pt x="4525" y="3358"/>
                  </a:cubicBezTo>
                  <a:cubicBezTo>
                    <a:pt x="4358" y="3203"/>
                    <a:pt x="4191" y="3072"/>
                    <a:pt x="4036" y="2953"/>
                  </a:cubicBezTo>
                  <a:cubicBezTo>
                    <a:pt x="4405" y="2358"/>
                    <a:pt x="4608" y="1643"/>
                    <a:pt x="4608" y="881"/>
                  </a:cubicBezTo>
                  <a:cubicBezTo>
                    <a:pt x="4608" y="715"/>
                    <a:pt x="4596" y="572"/>
                    <a:pt x="4584" y="405"/>
                  </a:cubicBezTo>
                  <a:close/>
                  <a:moveTo>
                    <a:pt x="869" y="2084"/>
                  </a:moveTo>
                  <a:cubicBezTo>
                    <a:pt x="1846" y="2191"/>
                    <a:pt x="2751" y="2536"/>
                    <a:pt x="3536" y="3036"/>
                  </a:cubicBezTo>
                  <a:cubicBezTo>
                    <a:pt x="2881" y="3917"/>
                    <a:pt x="1834" y="4501"/>
                    <a:pt x="655" y="4501"/>
                  </a:cubicBezTo>
                  <a:cubicBezTo>
                    <a:pt x="560" y="4501"/>
                    <a:pt x="476" y="4501"/>
                    <a:pt x="393" y="4477"/>
                  </a:cubicBezTo>
                  <a:cubicBezTo>
                    <a:pt x="369" y="4322"/>
                    <a:pt x="357" y="4144"/>
                    <a:pt x="357" y="3965"/>
                  </a:cubicBezTo>
                  <a:cubicBezTo>
                    <a:pt x="357" y="3274"/>
                    <a:pt x="548" y="2643"/>
                    <a:pt x="869" y="2084"/>
                  </a:cubicBezTo>
                  <a:close/>
                  <a:moveTo>
                    <a:pt x="7561" y="3905"/>
                  </a:moveTo>
                  <a:lnTo>
                    <a:pt x="7561" y="3965"/>
                  </a:lnTo>
                  <a:cubicBezTo>
                    <a:pt x="7561" y="4977"/>
                    <a:pt x="7144" y="5882"/>
                    <a:pt x="6489" y="6537"/>
                  </a:cubicBezTo>
                  <a:cubicBezTo>
                    <a:pt x="6299" y="5798"/>
                    <a:pt x="5965" y="5108"/>
                    <a:pt x="5537" y="4501"/>
                  </a:cubicBezTo>
                  <a:cubicBezTo>
                    <a:pt x="6096" y="4132"/>
                    <a:pt x="6787" y="3905"/>
                    <a:pt x="7501" y="3905"/>
                  </a:cubicBezTo>
                  <a:close/>
                  <a:moveTo>
                    <a:pt x="3834" y="3251"/>
                  </a:moveTo>
                  <a:cubicBezTo>
                    <a:pt x="4286" y="3572"/>
                    <a:pt x="4703" y="3977"/>
                    <a:pt x="5037" y="4429"/>
                  </a:cubicBezTo>
                  <a:cubicBezTo>
                    <a:pt x="4727" y="4679"/>
                    <a:pt x="4465" y="4965"/>
                    <a:pt x="4239" y="5287"/>
                  </a:cubicBezTo>
                  <a:cubicBezTo>
                    <a:pt x="4191" y="5358"/>
                    <a:pt x="4191" y="5453"/>
                    <a:pt x="4251" y="5513"/>
                  </a:cubicBezTo>
                  <a:cubicBezTo>
                    <a:pt x="4281" y="5543"/>
                    <a:pt x="4325" y="5559"/>
                    <a:pt x="4370" y="5559"/>
                  </a:cubicBezTo>
                  <a:cubicBezTo>
                    <a:pt x="4429" y="5559"/>
                    <a:pt x="4491" y="5531"/>
                    <a:pt x="4525" y="5477"/>
                  </a:cubicBezTo>
                  <a:cubicBezTo>
                    <a:pt x="4727" y="5179"/>
                    <a:pt x="4965" y="4929"/>
                    <a:pt x="5239" y="4703"/>
                  </a:cubicBezTo>
                  <a:cubicBezTo>
                    <a:pt x="5668" y="5334"/>
                    <a:pt x="5977" y="6025"/>
                    <a:pt x="6168" y="6799"/>
                  </a:cubicBezTo>
                  <a:cubicBezTo>
                    <a:pt x="5560" y="7287"/>
                    <a:pt x="4786" y="7561"/>
                    <a:pt x="3953" y="7561"/>
                  </a:cubicBezTo>
                  <a:lnTo>
                    <a:pt x="3894" y="7561"/>
                  </a:lnTo>
                  <a:lnTo>
                    <a:pt x="3894" y="7501"/>
                  </a:lnTo>
                  <a:cubicBezTo>
                    <a:pt x="3894" y="7061"/>
                    <a:pt x="3965" y="6632"/>
                    <a:pt x="4120" y="6239"/>
                  </a:cubicBezTo>
                  <a:cubicBezTo>
                    <a:pt x="4144" y="6179"/>
                    <a:pt x="4132" y="6108"/>
                    <a:pt x="4072" y="6060"/>
                  </a:cubicBezTo>
                  <a:cubicBezTo>
                    <a:pt x="4039" y="6027"/>
                    <a:pt x="3995" y="6011"/>
                    <a:pt x="3950" y="6011"/>
                  </a:cubicBezTo>
                  <a:cubicBezTo>
                    <a:pt x="3883" y="6011"/>
                    <a:pt x="3815" y="6048"/>
                    <a:pt x="3786" y="6120"/>
                  </a:cubicBezTo>
                  <a:cubicBezTo>
                    <a:pt x="3632" y="6549"/>
                    <a:pt x="3536" y="7025"/>
                    <a:pt x="3536" y="7525"/>
                  </a:cubicBezTo>
                  <a:lnTo>
                    <a:pt x="3536" y="7549"/>
                  </a:lnTo>
                  <a:cubicBezTo>
                    <a:pt x="2036" y="7370"/>
                    <a:pt x="810" y="6287"/>
                    <a:pt x="453" y="4858"/>
                  </a:cubicBezTo>
                  <a:lnTo>
                    <a:pt x="655" y="4858"/>
                  </a:lnTo>
                  <a:cubicBezTo>
                    <a:pt x="1965" y="4858"/>
                    <a:pt x="3108" y="4215"/>
                    <a:pt x="3834" y="3251"/>
                  </a:cubicBezTo>
                  <a:close/>
                  <a:moveTo>
                    <a:pt x="3953" y="0"/>
                  </a:moveTo>
                  <a:cubicBezTo>
                    <a:pt x="1762" y="0"/>
                    <a:pt x="0" y="1774"/>
                    <a:pt x="0" y="3965"/>
                  </a:cubicBezTo>
                  <a:cubicBezTo>
                    <a:pt x="0" y="6156"/>
                    <a:pt x="1774" y="7918"/>
                    <a:pt x="3953" y="7918"/>
                  </a:cubicBezTo>
                  <a:cubicBezTo>
                    <a:pt x="6144" y="7918"/>
                    <a:pt x="7918" y="6156"/>
                    <a:pt x="7918" y="3965"/>
                  </a:cubicBezTo>
                  <a:cubicBezTo>
                    <a:pt x="7918" y="1774"/>
                    <a:pt x="6144" y="0"/>
                    <a:pt x="39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TextBox 125"/>
          <p:cNvSpPr txBox="1"/>
          <p:nvPr/>
        </p:nvSpPr>
        <p:spPr>
          <a:xfrm>
            <a:off x="5388684" y="5548828"/>
            <a:ext cx="924220" cy="215444"/>
          </a:xfrm>
          <a:prstGeom prst="rect">
            <a:avLst/>
          </a:prstGeom>
          <a:noFill/>
        </p:spPr>
        <p:txBody>
          <a:bodyPr wrap="square" rtlCol="0">
            <a:spAutoFit/>
          </a:bodyPr>
          <a:lstStyle/>
          <a:p>
            <a:pPr algn="ctr"/>
            <a:r>
              <a:rPr lang="en-US" sz="800" dirty="0" smtClean="0"/>
              <a:t>Direction</a:t>
            </a:r>
            <a:endParaRPr lang="en-US" sz="800" dirty="0"/>
          </a:p>
        </p:txBody>
      </p:sp>
      <p:sp>
        <p:nvSpPr>
          <p:cNvPr id="127" name="TextBox 126"/>
          <p:cNvSpPr txBox="1"/>
          <p:nvPr/>
        </p:nvSpPr>
        <p:spPr>
          <a:xfrm>
            <a:off x="5348428" y="5224318"/>
            <a:ext cx="924220" cy="215444"/>
          </a:xfrm>
          <a:prstGeom prst="rect">
            <a:avLst/>
          </a:prstGeom>
          <a:noFill/>
        </p:spPr>
        <p:txBody>
          <a:bodyPr wrap="square" rtlCol="0">
            <a:spAutoFit/>
          </a:bodyPr>
          <a:lstStyle/>
          <a:p>
            <a:pPr algn="ctr"/>
            <a:r>
              <a:rPr lang="en-US" sz="800" dirty="0" smtClean="0"/>
              <a:t>Review</a:t>
            </a:r>
            <a:endParaRPr lang="en-US" sz="800" dirty="0"/>
          </a:p>
        </p:txBody>
      </p:sp>
      <p:sp>
        <p:nvSpPr>
          <p:cNvPr id="128" name="TextBox 127"/>
          <p:cNvSpPr txBox="1"/>
          <p:nvPr/>
        </p:nvSpPr>
        <p:spPr>
          <a:xfrm>
            <a:off x="5369897" y="4880950"/>
            <a:ext cx="924220" cy="215444"/>
          </a:xfrm>
          <a:prstGeom prst="rect">
            <a:avLst/>
          </a:prstGeom>
          <a:noFill/>
        </p:spPr>
        <p:txBody>
          <a:bodyPr wrap="square" rtlCol="0">
            <a:spAutoFit/>
          </a:bodyPr>
          <a:lstStyle/>
          <a:p>
            <a:pPr algn="ctr"/>
            <a:r>
              <a:rPr lang="en-US" sz="800" dirty="0" smtClean="0"/>
              <a:t>Website</a:t>
            </a:r>
            <a:endParaRPr lang="en-US" sz="800" dirty="0"/>
          </a:p>
        </p:txBody>
      </p:sp>
      <p:sp>
        <p:nvSpPr>
          <p:cNvPr id="129" name="TextBox 128"/>
          <p:cNvSpPr txBox="1"/>
          <p:nvPr/>
        </p:nvSpPr>
        <p:spPr>
          <a:xfrm>
            <a:off x="5438704" y="4108008"/>
            <a:ext cx="1344261" cy="215444"/>
          </a:xfrm>
          <a:prstGeom prst="rect">
            <a:avLst/>
          </a:prstGeom>
          <a:noFill/>
        </p:spPr>
        <p:txBody>
          <a:bodyPr wrap="square" rtlCol="0">
            <a:spAutoFit/>
          </a:bodyPr>
          <a:lstStyle/>
          <a:p>
            <a:pPr algn="ctr"/>
            <a:r>
              <a:rPr lang="en-US" sz="800" dirty="0" smtClean="0">
                <a:solidFill>
                  <a:schemeClr val="bg1"/>
                </a:solidFill>
              </a:rPr>
              <a:t>Reschedule Appointment</a:t>
            </a:r>
            <a:endParaRPr lang="en-US" sz="800" dirty="0">
              <a:solidFill>
                <a:schemeClr val="bg1"/>
              </a:solidFill>
            </a:endParaRPr>
          </a:p>
        </p:txBody>
      </p:sp>
      <p:sp>
        <p:nvSpPr>
          <p:cNvPr id="130" name="TextBox 129"/>
          <p:cNvSpPr txBox="1"/>
          <p:nvPr/>
        </p:nvSpPr>
        <p:spPr>
          <a:xfrm>
            <a:off x="5438704" y="3818198"/>
            <a:ext cx="1344261" cy="215444"/>
          </a:xfrm>
          <a:prstGeom prst="rect">
            <a:avLst/>
          </a:prstGeom>
          <a:noFill/>
        </p:spPr>
        <p:txBody>
          <a:bodyPr wrap="square" rtlCol="0">
            <a:spAutoFit/>
          </a:bodyPr>
          <a:lstStyle/>
          <a:p>
            <a:pPr algn="ctr"/>
            <a:r>
              <a:rPr lang="en-US" sz="800" dirty="0" smtClean="0">
                <a:solidFill>
                  <a:schemeClr val="bg1"/>
                </a:solidFill>
              </a:rPr>
              <a:t>Book an appointment</a:t>
            </a:r>
            <a:endParaRPr lang="en-US" sz="800" dirty="0">
              <a:solidFill>
                <a:schemeClr val="bg1"/>
              </a:solidFill>
            </a:endParaRPr>
          </a:p>
        </p:txBody>
      </p:sp>
      <p:sp>
        <p:nvSpPr>
          <p:cNvPr id="131" name="TextBox 130"/>
          <p:cNvSpPr txBox="1"/>
          <p:nvPr/>
        </p:nvSpPr>
        <p:spPr>
          <a:xfrm>
            <a:off x="5344352" y="3149028"/>
            <a:ext cx="1480798" cy="246221"/>
          </a:xfrm>
          <a:prstGeom prst="rect">
            <a:avLst/>
          </a:prstGeom>
          <a:noFill/>
        </p:spPr>
        <p:txBody>
          <a:bodyPr wrap="square" rtlCol="0">
            <a:spAutoFit/>
          </a:bodyPr>
          <a:lstStyle/>
          <a:p>
            <a:pPr algn="ctr"/>
            <a:r>
              <a:rPr lang="en-US" sz="1000" b="1" dirty="0" smtClean="0"/>
              <a:t>No Appointment Here</a:t>
            </a:r>
            <a:endParaRPr lang="en-US" sz="1000" b="1" dirty="0"/>
          </a:p>
        </p:txBody>
      </p:sp>
      <p:sp>
        <p:nvSpPr>
          <p:cNvPr id="132" name="TextBox 131"/>
          <p:cNvSpPr txBox="1"/>
          <p:nvPr/>
        </p:nvSpPr>
        <p:spPr>
          <a:xfrm>
            <a:off x="5432392" y="3332478"/>
            <a:ext cx="1344261" cy="307777"/>
          </a:xfrm>
          <a:prstGeom prst="rect">
            <a:avLst/>
          </a:prstGeom>
          <a:noFill/>
        </p:spPr>
        <p:txBody>
          <a:bodyPr wrap="square" rtlCol="0">
            <a:spAutoFit/>
          </a:bodyPr>
          <a:lstStyle/>
          <a:p>
            <a:pPr algn="ctr"/>
            <a:r>
              <a:rPr lang="en-US" sz="700" dirty="0" smtClean="0">
                <a:solidFill>
                  <a:schemeClr val="bg1">
                    <a:lumMod val="95000"/>
                  </a:schemeClr>
                </a:solidFill>
              </a:rPr>
              <a:t>Find a dental doctor of choice and make an appointment</a:t>
            </a:r>
            <a:endParaRPr lang="en-US" sz="700" dirty="0">
              <a:solidFill>
                <a:schemeClr val="bg1">
                  <a:lumMod val="95000"/>
                </a:schemeClr>
              </a:solidFill>
            </a:endParaRPr>
          </a:p>
        </p:txBody>
      </p:sp>
      <p:grpSp>
        <p:nvGrpSpPr>
          <p:cNvPr id="133" name="Google Shape;12159;p52"/>
          <p:cNvGrpSpPr/>
          <p:nvPr/>
        </p:nvGrpSpPr>
        <p:grpSpPr>
          <a:xfrm>
            <a:off x="5670065" y="2420594"/>
            <a:ext cx="121594" cy="120652"/>
            <a:chOff x="5618805" y="2440924"/>
            <a:chExt cx="345292" cy="342618"/>
          </a:xfrm>
          <a:solidFill>
            <a:schemeClr val="bg2">
              <a:lumMod val="25000"/>
            </a:schemeClr>
          </a:solidFill>
        </p:grpSpPr>
        <p:sp>
          <p:nvSpPr>
            <p:cNvPr id="134" name="Google Shape;12160;p52"/>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161;p52"/>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162;p52"/>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163;p52"/>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164;p52"/>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TextBox 138"/>
          <p:cNvSpPr txBox="1"/>
          <p:nvPr/>
        </p:nvSpPr>
        <p:spPr>
          <a:xfrm>
            <a:off x="5730182" y="2398233"/>
            <a:ext cx="792476" cy="200055"/>
          </a:xfrm>
          <a:prstGeom prst="rect">
            <a:avLst/>
          </a:prstGeom>
          <a:noFill/>
        </p:spPr>
        <p:txBody>
          <a:bodyPr wrap="square" rtlCol="0">
            <a:spAutoFit/>
          </a:bodyPr>
          <a:lstStyle/>
          <a:p>
            <a:pPr algn="ctr"/>
            <a:r>
              <a:rPr lang="en-US" sz="700" dirty="0" smtClean="0"/>
              <a:t>+1 417 985 2468</a:t>
            </a:r>
            <a:endParaRPr lang="en-US" sz="700" dirty="0"/>
          </a:p>
        </p:txBody>
      </p:sp>
      <p:sp>
        <p:nvSpPr>
          <p:cNvPr id="140" name="TextBox 139"/>
          <p:cNvSpPr txBox="1"/>
          <p:nvPr/>
        </p:nvSpPr>
        <p:spPr>
          <a:xfrm>
            <a:off x="5394578" y="2235207"/>
            <a:ext cx="1344261" cy="200055"/>
          </a:xfrm>
          <a:prstGeom prst="rect">
            <a:avLst/>
          </a:prstGeom>
          <a:noFill/>
        </p:spPr>
        <p:txBody>
          <a:bodyPr wrap="square" rtlCol="0">
            <a:spAutoFit/>
          </a:bodyPr>
          <a:lstStyle/>
          <a:p>
            <a:pPr algn="ctr"/>
            <a:r>
              <a:rPr lang="en-US" sz="700" dirty="0" smtClean="0">
                <a:solidFill>
                  <a:schemeClr val="bg1">
                    <a:lumMod val="75000"/>
                  </a:schemeClr>
                </a:solidFill>
              </a:rPr>
              <a:t>City Hall Texas 1008</a:t>
            </a:r>
            <a:endParaRPr lang="en-US" sz="700" dirty="0">
              <a:solidFill>
                <a:schemeClr val="bg1">
                  <a:lumMod val="75000"/>
                </a:schemeClr>
              </a:solidFill>
            </a:endParaRPr>
          </a:p>
        </p:txBody>
      </p:sp>
      <p:pic>
        <p:nvPicPr>
          <p:cNvPr id="141" name="Picture 140" descr="Screen Clipping"/>
          <p:cNvPicPr>
            <a:picLocks noChangeAspect="1"/>
          </p:cNvPicPr>
          <p:nvPr/>
        </p:nvPicPr>
        <p:blipFill rotWithShape="1">
          <a:blip r:embed="rId2" cstate="print">
            <a:extLst>
              <a:ext uri="{28A0092B-C50C-407E-A947-70E740481C1C}">
                <a14:useLocalDpi xmlns:a14="http://schemas.microsoft.com/office/drawing/2010/main" val="0"/>
              </a:ext>
            </a:extLst>
          </a:blip>
          <a:srcRect b="25072"/>
          <a:stretch/>
        </p:blipFill>
        <p:spPr>
          <a:xfrm>
            <a:off x="5300005" y="2258516"/>
            <a:ext cx="324022" cy="318805"/>
          </a:xfrm>
          <a:prstGeom prst="ellipse">
            <a:avLst/>
          </a:prstGeom>
        </p:spPr>
      </p:pic>
      <p:grpSp>
        <p:nvGrpSpPr>
          <p:cNvPr id="142" name="Google Shape;10636;p49"/>
          <p:cNvGrpSpPr/>
          <p:nvPr/>
        </p:nvGrpSpPr>
        <p:grpSpPr>
          <a:xfrm>
            <a:off x="6789369" y="2311919"/>
            <a:ext cx="172132" cy="155129"/>
            <a:chOff x="3967213" y="1975477"/>
            <a:chExt cx="368185" cy="331816"/>
          </a:xfrm>
          <a:solidFill>
            <a:schemeClr val="tx2">
              <a:lumMod val="75000"/>
            </a:schemeClr>
          </a:solidFill>
        </p:grpSpPr>
        <p:sp>
          <p:nvSpPr>
            <p:cNvPr id="143" name="Google Shape;10637;p49"/>
            <p:cNvSpPr/>
            <p:nvPr/>
          </p:nvSpPr>
          <p:spPr>
            <a:xfrm>
              <a:off x="3967213" y="1975477"/>
              <a:ext cx="368185" cy="331816"/>
            </a:xfrm>
            <a:custGeom>
              <a:avLst/>
              <a:gdLst/>
              <a:ahLst/>
              <a:cxnLst/>
              <a:rect l="l" t="t" r="r" b="b"/>
              <a:pathLst>
                <a:path w="11622" h="10474" extrusionOk="0">
                  <a:moveTo>
                    <a:pt x="9026" y="0"/>
                  </a:moveTo>
                  <a:cubicBezTo>
                    <a:pt x="7585" y="0"/>
                    <a:pt x="6430" y="1179"/>
                    <a:pt x="6430" y="2608"/>
                  </a:cubicBezTo>
                  <a:cubicBezTo>
                    <a:pt x="6430" y="3072"/>
                    <a:pt x="6549" y="3513"/>
                    <a:pt x="6763" y="3882"/>
                  </a:cubicBezTo>
                  <a:lnTo>
                    <a:pt x="5680" y="3882"/>
                  </a:lnTo>
                  <a:cubicBezTo>
                    <a:pt x="5597" y="3882"/>
                    <a:pt x="5513" y="3965"/>
                    <a:pt x="5513" y="4048"/>
                  </a:cubicBezTo>
                  <a:cubicBezTo>
                    <a:pt x="5513" y="4144"/>
                    <a:pt x="5597" y="4215"/>
                    <a:pt x="5680" y="4215"/>
                  </a:cubicBezTo>
                  <a:lnTo>
                    <a:pt x="6978" y="4215"/>
                  </a:lnTo>
                  <a:cubicBezTo>
                    <a:pt x="7454" y="4810"/>
                    <a:pt x="8192" y="5191"/>
                    <a:pt x="9014" y="5191"/>
                  </a:cubicBezTo>
                  <a:cubicBezTo>
                    <a:pt x="9180" y="5191"/>
                    <a:pt x="9359" y="5180"/>
                    <a:pt x="9502" y="5156"/>
                  </a:cubicBezTo>
                  <a:lnTo>
                    <a:pt x="9502" y="5775"/>
                  </a:lnTo>
                  <a:lnTo>
                    <a:pt x="977" y="5775"/>
                  </a:lnTo>
                  <a:cubicBezTo>
                    <a:pt x="905" y="5775"/>
                    <a:pt x="834" y="5834"/>
                    <a:pt x="810" y="5906"/>
                  </a:cubicBezTo>
                  <a:lnTo>
                    <a:pt x="322" y="8466"/>
                  </a:lnTo>
                  <a:lnTo>
                    <a:pt x="322" y="2965"/>
                  </a:lnTo>
                  <a:lnTo>
                    <a:pt x="2691" y="2965"/>
                  </a:lnTo>
                  <a:lnTo>
                    <a:pt x="3882" y="4156"/>
                  </a:lnTo>
                  <a:cubicBezTo>
                    <a:pt x="3906" y="4179"/>
                    <a:pt x="3953" y="4203"/>
                    <a:pt x="4001" y="4203"/>
                  </a:cubicBezTo>
                  <a:lnTo>
                    <a:pt x="5001" y="4203"/>
                  </a:lnTo>
                  <a:cubicBezTo>
                    <a:pt x="5085" y="4203"/>
                    <a:pt x="5156" y="4120"/>
                    <a:pt x="5156" y="4037"/>
                  </a:cubicBezTo>
                  <a:cubicBezTo>
                    <a:pt x="5156" y="3941"/>
                    <a:pt x="5085" y="3870"/>
                    <a:pt x="5001" y="3870"/>
                  </a:cubicBezTo>
                  <a:lnTo>
                    <a:pt x="4073" y="3870"/>
                  </a:lnTo>
                  <a:lnTo>
                    <a:pt x="2882" y="2679"/>
                  </a:lnTo>
                  <a:cubicBezTo>
                    <a:pt x="2858" y="2655"/>
                    <a:pt x="2810" y="2632"/>
                    <a:pt x="2763" y="2632"/>
                  </a:cubicBezTo>
                  <a:lnTo>
                    <a:pt x="155" y="2632"/>
                  </a:lnTo>
                  <a:cubicBezTo>
                    <a:pt x="72" y="2632"/>
                    <a:pt x="1" y="2715"/>
                    <a:pt x="1" y="2798"/>
                  </a:cubicBezTo>
                  <a:lnTo>
                    <a:pt x="1" y="10299"/>
                  </a:lnTo>
                  <a:cubicBezTo>
                    <a:pt x="1" y="10457"/>
                    <a:pt x="121" y="10466"/>
                    <a:pt x="248" y="10466"/>
                  </a:cubicBezTo>
                  <a:cubicBezTo>
                    <a:pt x="264" y="10466"/>
                    <a:pt x="281" y="10466"/>
                    <a:pt x="298" y="10466"/>
                  </a:cubicBezTo>
                  <a:cubicBezTo>
                    <a:pt x="414" y="10466"/>
                    <a:pt x="3457" y="10474"/>
                    <a:pt x="6062" y="10474"/>
                  </a:cubicBezTo>
                  <a:cubicBezTo>
                    <a:pt x="8016" y="10474"/>
                    <a:pt x="9723" y="10469"/>
                    <a:pt x="9764" y="10454"/>
                  </a:cubicBezTo>
                  <a:cubicBezTo>
                    <a:pt x="9799" y="10418"/>
                    <a:pt x="9847" y="10371"/>
                    <a:pt x="9859" y="10335"/>
                  </a:cubicBezTo>
                  <a:lnTo>
                    <a:pt x="10192" y="8609"/>
                  </a:lnTo>
                  <a:cubicBezTo>
                    <a:pt x="10204" y="8513"/>
                    <a:pt x="10145" y="8430"/>
                    <a:pt x="10061" y="8406"/>
                  </a:cubicBezTo>
                  <a:cubicBezTo>
                    <a:pt x="10053" y="8405"/>
                    <a:pt x="10045" y="8405"/>
                    <a:pt x="10037" y="8405"/>
                  </a:cubicBezTo>
                  <a:cubicBezTo>
                    <a:pt x="9952" y="8405"/>
                    <a:pt x="9881" y="8461"/>
                    <a:pt x="9859" y="8537"/>
                  </a:cubicBezTo>
                  <a:lnTo>
                    <a:pt x="9561" y="10121"/>
                  </a:lnTo>
                  <a:lnTo>
                    <a:pt x="393" y="10121"/>
                  </a:lnTo>
                  <a:lnTo>
                    <a:pt x="1155" y="6132"/>
                  </a:lnTo>
                  <a:lnTo>
                    <a:pt x="10335" y="6132"/>
                  </a:lnTo>
                  <a:lnTo>
                    <a:pt x="10014" y="7870"/>
                  </a:lnTo>
                  <a:cubicBezTo>
                    <a:pt x="10002" y="7966"/>
                    <a:pt x="10061" y="8049"/>
                    <a:pt x="10145" y="8061"/>
                  </a:cubicBezTo>
                  <a:cubicBezTo>
                    <a:pt x="10159" y="8064"/>
                    <a:pt x="10173" y="8066"/>
                    <a:pt x="10186" y="8066"/>
                  </a:cubicBezTo>
                  <a:cubicBezTo>
                    <a:pt x="10263" y="8066"/>
                    <a:pt x="10325" y="8011"/>
                    <a:pt x="10335" y="7930"/>
                  </a:cubicBezTo>
                  <a:lnTo>
                    <a:pt x="10716" y="6001"/>
                  </a:lnTo>
                  <a:cubicBezTo>
                    <a:pt x="10728" y="5953"/>
                    <a:pt x="10716" y="5894"/>
                    <a:pt x="10680" y="5870"/>
                  </a:cubicBezTo>
                  <a:cubicBezTo>
                    <a:pt x="10657" y="5822"/>
                    <a:pt x="10609" y="5811"/>
                    <a:pt x="10550" y="5811"/>
                  </a:cubicBezTo>
                  <a:lnTo>
                    <a:pt x="9847" y="5811"/>
                  </a:lnTo>
                  <a:lnTo>
                    <a:pt x="9847" y="5096"/>
                  </a:lnTo>
                  <a:cubicBezTo>
                    <a:pt x="10776" y="4775"/>
                    <a:pt x="11466" y="3965"/>
                    <a:pt x="11585" y="2965"/>
                  </a:cubicBezTo>
                  <a:cubicBezTo>
                    <a:pt x="11609" y="2858"/>
                    <a:pt x="11550" y="2774"/>
                    <a:pt x="11454" y="2751"/>
                  </a:cubicBezTo>
                  <a:cubicBezTo>
                    <a:pt x="11448" y="2750"/>
                    <a:pt x="11442" y="2749"/>
                    <a:pt x="11436" y="2749"/>
                  </a:cubicBezTo>
                  <a:cubicBezTo>
                    <a:pt x="11358" y="2749"/>
                    <a:pt x="11275" y="2817"/>
                    <a:pt x="11264" y="2905"/>
                  </a:cubicBezTo>
                  <a:cubicBezTo>
                    <a:pt x="11109" y="4025"/>
                    <a:pt x="10145" y="4870"/>
                    <a:pt x="9014" y="4870"/>
                  </a:cubicBezTo>
                  <a:cubicBezTo>
                    <a:pt x="7763" y="4870"/>
                    <a:pt x="6751" y="3858"/>
                    <a:pt x="6751" y="2608"/>
                  </a:cubicBezTo>
                  <a:cubicBezTo>
                    <a:pt x="6751" y="1358"/>
                    <a:pt x="7763" y="346"/>
                    <a:pt x="9014" y="346"/>
                  </a:cubicBezTo>
                  <a:cubicBezTo>
                    <a:pt x="10133" y="346"/>
                    <a:pt x="11097" y="1179"/>
                    <a:pt x="11264" y="2274"/>
                  </a:cubicBezTo>
                  <a:cubicBezTo>
                    <a:pt x="11275" y="2363"/>
                    <a:pt x="11358" y="2431"/>
                    <a:pt x="11436" y="2431"/>
                  </a:cubicBezTo>
                  <a:cubicBezTo>
                    <a:pt x="11442" y="2431"/>
                    <a:pt x="11448" y="2430"/>
                    <a:pt x="11454" y="2429"/>
                  </a:cubicBezTo>
                  <a:cubicBezTo>
                    <a:pt x="11550" y="2417"/>
                    <a:pt x="11621" y="2322"/>
                    <a:pt x="11609" y="2239"/>
                  </a:cubicBezTo>
                  <a:cubicBezTo>
                    <a:pt x="11514" y="1620"/>
                    <a:pt x="11204" y="1060"/>
                    <a:pt x="10740" y="643"/>
                  </a:cubicBezTo>
                  <a:cubicBezTo>
                    <a:pt x="10264" y="227"/>
                    <a:pt x="9657" y="0"/>
                    <a:pt x="90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638;p49"/>
            <p:cNvSpPr/>
            <p:nvPr/>
          </p:nvSpPr>
          <p:spPr>
            <a:xfrm>
              <a:off x="4237665" y="2034307"/>
              <a:ext cx="32092" cy="63772"/>
            </a:xfrm>
            <a:custGeom>
              <a:avLst/>
              <a:gdLst/>
              <a:ahLst/>
              <a:cxnLst/>
              <a:rect l="l" t="t" r="r" b="b"/>
              <a:pathLst>
                <a:path w="1013" h="2013" extrusionOk="0">
                  <a:moveTo>
                    <a:pt x="179" y="1"/>
                  </a:moveTo>
                  <a:cubicBezTo>
                    <a:pt x="84" y="1"/>
                    <a:pt x="12" y="72"/>
                    <a:pt x="12" y="167"/>
                  </a:cubicBezTo>
                  <a:cubicBezTo>
                    <a:pt x="12" y="263"/>
                    <a:pt x="84" y="334"/>
                    <a:pt x="179" y="334"/>
                  </a:cubicBezTo>
                  <a:lnTo>
                    <a:pt x="322" y="334"/>
                  </a:lnTo>
                  <a:lnTo>
                    <a:pt x="322" y="1691"/>
                  </a:lnTo>
                  <a:lnTo>
                    <a:pt x="167" y="1691"/>
                  </a:lnTo>
                  <a:cubicBezTo>
                    <a:pt x="72" y="1691"/>
                    <a:pt x="0" y="1763"/>
                    <a:pt x="0" y="1846"/>
                  </a:cubicBezTo>
                  <a:cubicBezTo>
                    <a:pt x="0" y="1941"/>
                    <a:pt x="72" y="2013"/>
                    <a:pt x="167" y="2013"/>
                  </a:cubicBezTo>
                  <a:lnTo>
                    <a:pt x="846" y="2013"/>
                  </a:lnTo>
                  <a:cubicBezTo>
                    <a:pt x="941" y="2013"/>
                    <a:pt x="1012" y="1941"/>
                    <a:pt x="1012" y="1846"/>
                  </a:cubicBezTo>
                  <a:cubicBezTo>
                    <a:pt x="1012" y="1775"/>
                    <a:pt x="941" y="1703"/>
                    <a:pt x="846" y="1703"/>
                  </a:cubicBezTo>
                  <a:lnTo>
                    <a:pt x="667" y="1703"/>
                  </a:lnTo>
                  <a:lnTo>
                    <a:pt x="667" y="167"/>
                  </a:lnTo>
                  <a:cubicBezTo>
                    <a:pt x="667" y="72"/>
                    <a:pt x="596" y="1"/>
                    <a:pt x="500"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639;p49"/>
            <p:cNvSpPr/>
            <p:nvPr/>
          </p:nvSpPr>
          <p:spPr>
            <a:xfrm>
              <a:off x="4241815" y="2014317"/>
              <a:ext cx="17012" cy="17012"/>
            </a:xfrm>
            <a:custGeom>
              <a:avLst/>
              <a:gdLst/>
              <a:ahLst/>
              <a:cxnLst/>
              <a:rect l="l" t="t" r="r" b="b"/>
              <a:pathLst>
                <a:path w="537" h="537" extrusionOk="0">
                  <a:moveTo>
                    <a:pt x="274" y="1"/>
                  </a:moveTo>
                  <a:cubicBezTo>
                    <a:pt x="119" y="1"/>
                    <a:pt x="0" y="120"/>
                    <a:pt x="0" y="263"/>
                  </a:cubicBezTo>
                  <a:cubicBezTo>
                    <a:pt x="0" y="417"/>
                    <a:pt x="119" y="536"/>
                    <a:pt x="274" y="536"/>
                  </a:cubicBezTo>
                  <a:cubicBezTo>
                    <a:pt x="417" y="536"/>
                    <a:pt x="536" y="417"/>
                    <a:pt x="536" y="263"/>
                  </a:cubicBezTo>
                  <a:cubicBezTo>
                    <a:pt x="536" y="120"/>
                    <a:pt x="417" y="1"/>
                    <a:pt x="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 name="Picture 145"/>
          <p:cNvPicPr>
            <a:picLocks noChangeAspect="1"/>
          </p:cNvPicPr>
          <p:nvPr/>
        </p:nvPicPr>
        <p:blipFill rotWithShape="1">
          <a:blip r:embed="rId3" cstate="print">
            <a:clrChange>
              <a:clrFrom>
                <a:srgbClr val="F7F7F7"/>
              </a:clrFrom>
              <a:clrTo>
                <a:srgbClr val="F7F7F7">
                  <a:alpha val="0"/>
                </a:srgbClr>
              </a:clrTo>
            </a:clrChange>
            <a:extLst>
              <a:ext uri="{28A0092B-C50C-407E-A947-70E740481C1C}">
                <a14:useLocalDpi xmlns:a14="http://schemas.microsoft.com/office/drawing/2010/main" val="0"/>
              </a:ext>
            </a:extLst>
          </a:blip>
          <a:srcRect l="68865" t="7399" r="16191" b="89788"/>
          <a:stretch/>
        </p:blipFill>
        <p:spPr>
          <a:xfrm>
            <a:off x="6562758" y="1818498"/>
            <a:ext cx="398743" cy="141631"/>
          </a:xfrm>
          <a:prstGeom prst="rect">
            <a:avLst/>
          </a:prstGeom>
        </p:spPr>
      </p:pic>
      <p:pic>
        <p:nvPicPr>
          <p:cNvPr id="147" name="Picture 146"/>
          <p:cNvPicPr>
            <a:picLocks noChangeAspect="1"/>
          </p:cNvPicPr>
          <p:nvPr/>
        </p:nvPicPr>
        <p:blipFill rotWithShape="1">
          <a:blip r:embed="rId4" cstate="print">
            <a:clrChange>
              <a:clrFrom>
                <a:srgbClr val="F7F7F7"/>
              </a:clrFrom>
              <a:clrTo>
                <a:srgbClr val="F7F7F7">
                  <a:alpha val="0"/>
                </a:srgbClr>
              </a:clrTo>
            </a:clrChange>
            <a:extLst>
              <a:ext uri="{28A0092B-C50C-407E-A947-70E740481C1C}">
                <a14:useLocalDpi xmlns:a14="http://schemas.microsoft.com/office/drawing/2010/main" val="0"/>
              </a:ext>
            </a:extLst>
          </a:blip>
          <a:srcRect l="19026" t="6919" r="72726" b="90139"/>
          <a:stretch/>
        </p:blipFill>
        <p:spPr>
          <a:xfrm>
            <a:off x="5352541" y="1785522"/>
            <a:ext cx="256540" cy="172720"/>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26196" t="3264" r="26402" b="3954"/>
          <a:stretch/>
        </p:blipFill>
        <p:spPr>
          <a:xfrm>
            <a:off x="4896090" y="1608880"/>
            <a:ext cx="2442259" cy="4780345"/>
          </a:xfrm>
          <a:prstGeom prst="rect">
            <a:avLst/>
          </a:prstGeom>
        </p:spPr>
      </p:pic>
      <p:sp>
        <p:nvSpPr>
          <p:cNvPr id="148" name="TextBox 147"/>
          <p:cNvSpPr txBox="1"/>
          <p:nvPr/>
        </p:nvSpPr>
        <p:spPr>
          <a:xfrm>
            <a:off x="5775498" y="1963376"/>
            <a:ext cx="755644" cy="169277"/>
          </a:xfrm>
          <a:prstGeom prst="rect">
            <a:avLst/>
          </a:prstGeom>
          <a:noFill/>
        </p:spPr>
        <p:txBody>
          <a:bodyPr wrap="square" rtlCol="0">
            <a:spAutoFit/>
          </a:bodyPr>
          <a:lstStyle/>
          <a:p>
            <a:pPr algn="ctr"/>
            <a:r>
              <a:rPr lang="en-US" sz="500" b="1" dirty="0" smtClean="0">
                <a:latin typeface="Arial" panose="020B0604020202020204" pitchFamily="34" charset="0"/>
                <a:cs typeface="Arial" panose="020B0604020202020204" pitchFamily="34" charset="0"/>
              </a:rPr>
              <a:t>bluteeth.app.com</a:t>
            </a:r>
            <a:endParaRPr lang="en-US" sz="500" b="1" dirty="0">
              <a:latin typeface="Arial" panose="020B0604020202020204" pitchFamily="34" charset="0"/>
              <a:cs typeface="Arial" panose="020B0604020202020204" pitchFamily="34" charset="0"/>
            </a:endParaRPr>
          </a:p>
        </p:txBody>
      </p:sp>
      <p:pic>
        <p:nvPicPr>
          <p:cNvPr id="149" name="Picture 148"/>
          <p:cNvPicPr>
            <a:picLocks noChangeAspect="1"/>
          </p:cNvPicPr>
          <p:nvPr/>
        </p:nvPicPr>
        <p:blipFill rotWithShape="1">
          <a:blip r:embed="rId6" cstate="print">
            <a:clrChange>
              <a:clrFrom>
                <a:srgbClr val="F7F7F7"/>
              </a:clrFrom>
              <a:clrTo>
                <a:srgbClr val="F7F7F7">
                  <a:alpha val="0"/>
                </a:srgbClr>
              </a:clrTo>
            </a:clrChange>
            <a:extLst>
              <a:ext uri="{28A0092B-C50C-407E-A947-70E740481C1C}">
                <a14:useLocalDpi xmlns:a14="http://schemas.microsoft.com/office/drawing/2010/main" val="0"/>
              </a:ext>
            </a:extLst>
          </a:blip>
          <a:srcRect l="38849" t="10163" r="59068" b="87976"/>
          <a:stretch/>
        </p:blipFill>
        <p:spPr>
          <a:xfrm>
            <a:off x="5820937" y="2004727"/>
            <a:ext cx="58771" cy="99104"/>
          </a:xfrm>
          <a:prstGeom prst="rect">
            <a:avLst/>
          </a:prstGeom>
        </p:spPr>
      </p:pic>
      <p:cxnSp>
        <p:nvCxnSpPr>
          <p:cNvPr id="153" name="Straight Connector 152"/>
          <p:cNvCxnSpPr/>
          <p:nvPr/>
        </p:nvCxnSpPr>
        <p:spPr>
          <a:xfrm>
            <a:off x="5670065" y="6160218"/>
            <a:ext cx="819956" cy="0"/>
          </a:xfrm>
          <a:prstGeom prst="line">
            <a:avLst/>
          </a:prstGeom>
          <a:ln w="28575"/>
        </p:spPr>
        <p:style>
          <a:lnRef idx="1">
            <a:schemeClr val="dk1"/>
          </a:lnRef>
          <a:fillRef idx="0">
            <a:schemeClr val="dk1"/>
          </a:fillRef>
          <a:effectRef idx="0">
            <a:schemeClr val="dk1"/>
          </a:effectRef>
          <a:fontRef idx="minor">
            <a:schemeClr val="tx1"/>
          </a:fontRef>
        </p:style>
      </p:cxnSp>
      <p:sp>
        <p:nvSpPr>
          <p:cNvPr id="154" name="TextBox 153"/>
          <p:cNvSpPr txBox="1"/>
          <p:nvPr/>
        </p:nvSpPr>
        <p:spPr>
          <a:xfrm>
            <a:off x="1588384" y="5382984"/>
            <a:ext cx="1822192" cy="523220"/>
          </a:xfrm>
          <a:prstGeom prst="rect">
            <a:avLst/>
          </a:prstGeom>
          <a:noFill/>
        </p:spPr>
        <p:txBody>
          <a:bodyPr wrap="square" rtlCol="0">
            <a:spAutoFit/>
          </a:bodyPr>
          <a:lstStyle/>
          <a:p>
            <a:pPr algn="ctr"/>
            <a:r>
              <a:rPr lang="en-US" sz="1400" dirty="0" smtClean="0"/>
              <a:t>Patient info ( name, description)</a:t>
            </a:r>
            <a:endParaRPr lang="en-US" sz="1400" dirty="0"/>
          </a:p>
        </p:txBody>
      </p:sp>
      <p:sp>
        <p:nvSpPr>
          <p:cNvPr id="155" name="TextBox 154"/>
          <p:cNvSpPr txBox="1"/>
          <p:nvPr/>
        </p:nvSpPr>
        <p:spPr>
          <a:xfrm>
            <a:off x="9266691" y="3846398"/>
            <a:ext cx="1479215" cy="523220"/>
          </a:xfrm>
          <a:prstGeom prst="rect">
            <a:avLst/>
          </a:prstGeom>
          <a:noFill/>
        </p:spPr>
        <p:txBody>
          <a:bodyPr wrap="square" rtlCol="0">
            <a:spAutoFit/>
          </a:bodyPr>
          <a:lstStyle/>
          <a:p>
            <a:pPr algn="ctr"/>
            <a:r>
              <a:rPr lang="en-US" sz="1400" dirty="0" smtClean="0"/>
              <a:t>Can save patient insurance</a:t>
            </a:r>
            <a:endParaRPr lang="en-US" sz="1400" dirty="0"/>
          </a:p>
        </p:txBody>
      </p:sp>
      <p:sp>
        <p:nvSpPr>
          <p:cNvPr id="150" name="Rectangle 149"/>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2589716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230870" y="1161602"/>
            <a:ext cx="1740348"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Industry Analysis</a:t>
            </a:r>
            <a:endParaRPr lang="en-US" dirty="0">
              <a:solidFill>
                <a:schemeClr val="bg1">
                  <a:lumMod val="75000"/>
                </a:schemeClr>
              </a:solidFill>
              <a:latin typeface="Gill Sans MT" panose="020B0502020104020203" pitchFamily="34" charset="0"/>
            </a:endParaRPr>
          </a:p>
        </p:txBody>
      </p:sp>
      <p:grpSp>
        <p:nvGrpSpPr>
          <p:cNvPr id="69" name="Group 68"/>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tx2"/>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bg1">
                <a:lumMod val="8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65" name="Google Shape;9871;p48"/>
            <p:cNvGrpSpPr/>
            <p:nvPr/>
          </p:nvGrpSpPr>
          <p:grpSpPr>
            <a:xfrm>
              <a:off x="8839333" y="436883"/>
              <a:ext cx="476792" cy="474718"/>
              <a:chOff x="3996113" y="4291176"/>
              <a:chExt cx="336512" cy="335048"/>
            </a:xfrm>
            <a:solidFill>
              <a:schemeClr val="bg1">
                <a:lumMod val="85000"/>
              </a:schemeClr>
            </a:solidFill>
          </p:grpSpPr>
          <p:sp>
            <p:nvSpPr>
              <p:cNvPr id="66"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Rectangle 70"/>
          <p:cNvSpPr/>
          <p:nvPr/>
        </p:nvSpPr>
        <p:spPr>
          <a:xfrm>
            <a:off x="1088099" y="5710097"/>
            <a:ext cx="3436963" cy="646331"/>
          </a:xfrm>
          <a:prstGeom prst="rect">
            <a:avLst/>
          </a:prstGeom>
        </p:spPr>
        <p:txBody>
          <a:bodyPr wrap="square">
            <a:spAutoFit/>
          </a:bodyPr>
          <a:lstStyle/>
          <a:p>
            <a:pPr algn="ctr"/>
            <a:r>
              <a:rPr lang="en-US" b="0" i="0" dirty="0" smtClean="0">
                <a:solidFill>
                  <a:srgbClr val="333333"/>
                </a:solidFill>
                <a:effectLst/>
              </a:rPr>
              <a:t>measured by revenue of the Dentists industry in </a:t>
            </a:r>
            <a:r>
              <a:rPr lang="en-US" b="1" i="0" dirty="0" smtClean="0">
                <a:solidFill>
                  <a:srgbClr val="333333"/>
                </a:solidFill>
                <a:effectLst/>
              </a:rPr>
              <a:t>2022</a:t>
            </a:r>
          </a:p>
        </p:txBody>
      </p:sp>
      <p:sp>
        <p:nvSpPr>
          <p:cNvPr id="83" name="Rectangle 82"/>
          <p:cNvSpPr/>
          <p:nvPr/>
        </p:nvSpPr>
        <p:spPr>
          <a:xfrm>
            <a:off x="5286109" y="5742512"/>
            <a:ext cx="3078661" cy="646331"/>
          </a:xfrm>
          <a:prstGeom prst="rect">
            <a:avLst/>
          </a:prstGeom>
        </p:spPr>
        <p:txBody>
          <a:bodyPr wrap="square">
            <a:spAutoFit/>
          </a:bodyPr>
          <a:lstStyle/>
          <a:p>
            <a:pPr algn="ctr"/>
            <a:r>
              <a:rPr lang="en-US" b="0" i="0" dirty="0" smtClean="0">
                <a:solidFill>
                  <a:srgbClr val="373737"/>
                </a:solidFill>
                <a:effectLst/>
              </a:rPr>
              <a:t>DPMS </a:t>
            </a:r>
            <a:r>
              <a:rPr lang="en-US" dirty="0" smtClean="0">
                <a:solidFill>
                  <a:srgbClr val="373737"/>
                </a:solidFill>
              </a:rPr>
              <a:t>market </a:t>
            </a:r>
            <a:r>
              <a:rPr lang="en-US" b="0" i="0" dirty="0" smtClean="0">
                <a:solidFill>
                  <a:srgbClr val="373737"/>
                </a:solidFill>
                <a:effectLst/>
              </a:rPr>
              <a:t>Worth </a:t>
            </a:r>
            <a:r>
              <a:rPr lang="en-US" b="1" i="0" dirty="0" smtClean="0">
                <a:solidFill>
                  <a:srgbClr val="373737"/>
                </a:solidFill>
                <a:effectLst/>
              </a:rPr>
              <a:t>$4.9 </a:t>
            </a:r>
            <a:r>
              <a:rPr lang="en-US" b="0" i="0" dirty="0" smtClean="0">
                <a:solidFill>
                  <a:srgbClr val="373737"/>
                </a:solidFill>
                <a:effectLst/>
              </a:rPr>
              <a:t>Billion by </a:t>
            </a:r>
            <a:r>
              <a:rPr lang="en-US" b="1" i="0" dirty="0" smtClean="0">
                <a:solidFill>
                  <a:srgbClr val="373737"/>
                </a:solidFill>
                <a:effectLst/>
              </a:rPr>
              <a:t>2030</a:t>
            </a:r>
            <a:endParaRPr lang="en-US" b="1" i="0" dirty="0">
              <a:solidFill>
                <a:srgbClr val="373737"/>
              </a:solidFill>
              <a:effectLst/>
            </a:endParaRPr>
          </a:p>
        </p:txBody>
      </p:sp>
      <p:grpSp>
        <p:nvGrpSpPr>
          <p:cNvPr id="93" name="Group 92"/>
          <p:cNvGrpSpPr/>
          <p:nvPr/>
        </p:nvGrpSpPr>
        <p:grpSpPr>
          <a:xfrm>
            <a:off x="1188499" y="1986612"/>
            <a:ext cx="9809706" cy="3322038"/>
            <a:chOff x="573375" y="1960779"/>
            <a:chExt cx="9809706" cy="3322038"/>
          </a:xfrm>
        </p:grpSpPr>
        <p:sp>
          <p:nvSpPr>
            <p:cNvPr id="87" name="Oval 86"/>
            <p:cNvSpPr/>
            <p:nvPr/>
          </p:nvSpPr>
          <p:spPr>
            <a:xfrm>
              <a:off x="573375" y="1960779"/>
              <a:ext cx="3238458" cy="332203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777952" y="2492497"/>
              <a:ext cx="2695157" cy="276471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387676" y="3210309"/>
              <a:ext cx="1995405" cy="2046904"/>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p:cNvSpPr/>
          <p:nvPr/>
        </p:nvSpPr>
        <p:spPr>
          <a:xfrm>
            <a:off x="1936335" y="3377467"/>
            <a:ext cx="1838965" cy="523220"/>
          </a:xfrm>
          <a:prstGeom prst="rect">
            <a:avLst/>
          </a:prstGeom>
        </p:spPr>
        <p:txBody>
          <a:bodyPr wrap="none">
            <a:spAutoFit/>
          </a:bodyPr>
          <a:lstStyle/>
          <a:p>
            <a:r>
              <a:rPr lang="en-US" sz="2800" b="1" i="0" dirty="0" smtClean="0">
                <a:solidFill>
                  <a:schemeClr val="bg1"/>
                </a:solidFill>
                <a:effectLst/>
              </a:rPr>
              <a:t>$159.7 bn. </a:t>
            </a:r>
            <a:endParaRPr lang="en-US" sz="2800" b="1" dirty="0">
              <a:solidFill>
                <a:schemeClr val="bg1"/>
              </a:solidFill>
            </a:endParaRPr>
          </a:p>
        </p:txBody>
      </p:sp>
      <p:sp>
        <p:nvSpPr>
          <p:cNvPr id="92" name="Rectangle 91"/>
          <p:cNvSpPr/>
          <p:nvPr/>
        </p:nvSpPr>
        <p:spPr>
          <a:xfrm>
            <a:off x="6085804" y="3638049"/>
            <a:ext cx="1473480" cy="523220"/>
          </a:xfrm>
          <a:prstGeom prst="rect">
            <a:avLst/>
          </a:prstGeom>
        </p:spPr>
        <p:txBody>
          <a:bodyPr wrap="none">
            <a:spAutoFit/>
          </a:bodyPr>
          <a:lstStyle/>
          <a:p>
            <a:r>
              <a:rPr lang="en-US" sz="2800" b="1" dirty="0">
                <a:solidFill>
                  <a:schemeClr val="bg1"/>
                </a:solidFill>
              </a:rPr>
              <a:t>$</a:t>
            </a:r>
            <a:r>
              <a:rPr lang="en-US" sz="2800" b="1" dirty="0" smtClean="0">
                <a:solidFill>
                  <a:schemeClr val="bg1"/>
                </a:solidFill>
              </a:rPr>
              <a:t>4.9 bn. </a:t>
            </a:r>
            <a:endParaRPr lang="en-US" sz="2800" b="1" dirty="0">
              <a:solidFill>
                <a:schemeClr val="bg1"/>
              </a:solidFill>
            </a:endParaRPr>
          </a:p>
        </p:txBody>
      </p:sp>
      <p:sp>
        <p:nvSpPr>
          <p:cNvPr id="94" name="Rectangle 93"/>
          <p:cNvSpPr/>
          <p:nvPr/>
        </p:nvSpPr>
        <p:spPr>
          <a:xfrm>
            <a:off x="9445702" y="3997984"/>
            <a:ext cx="1191352" cy="523220"/>
          </a:xfrm>
          <a:prstGeom prst="rect">
            <a:avLst/>
          </a:prstGeom>
        </p:spPr>
        <p:txBody>
          <a:bodyPr wrap="none">
            <a:spAutoFit/>
          </a:bodyPr>
          <a:lstStyle/>
          <a:p>
            <a:r>
              <a:rPr lang="en-US" sz="2800" b="1" dirty="0" smtClean="0">
                <a:solidFill>
                  <a:schemeClr val="bg1"/>
                </a:solidFill>
              </a:rPr>
              <a:t>+201 K</a:t>
            </a:r>
            <a:endParaRPr lang="en-US" sz="2800" b="1" dirty="0">
              <a:solidFill>
                <a:schemeClr val="bg1"/>
              </a:solidFill>
            </a:endParaRPr>
          </a:p>
        </p:txBody>
      </p:sp>
      <p:sp>
        <p:nvSpPr>
          <p:cNvPr id="95" name="Rectangle 94"/>
          <p:cNvSpPr/>
          <p:nvPr/>
        </p:nvSpPr>
        <p:spPr>
          <a:xfrm>
            <a:off x="2140089" y="5412466"/>
            <a:ext cx="1410322" cy="400110"/>
          </a:xfrm>
          <a:prstGeom prst="rect">
            <a:avLst/>
          </a:prstGeom>
        </p:spPr>
        <p:txBody>
          <a:bodyPr wrap="none">
            <a:spAutoFit/>
          </a:bodyPr>
          <a:lstStyle/>
          <a:p>
            <a:r>
              <a:rPr lang="en-US" sz="2000" b="1" i="0" dirty="0" smtClean="0">
                <a:solidFill>
                  <a:srgbClr val="333333"/>
                </a:solidFill>
                <a:effectLst/>
              </a:rPr>
              <a:t>Market size</a:t>
            </a:r>
            <a:endParaRPr lang="en-US" sz="2000" b="1" dirty="0"/>
          </a:p>
        </p:txBody>
      </p:sp>
      <p:sp>
        <p:nvSpPr>
          <p:cNvPr id="96" name="Rectangle 95"/>
          <p:cNvSpPr/>
          <p:nvPr/>
        </p:nvSpPr>
        <p:spPr>
          <a:xfrm>
            <a:off x="5974647" y="5412466"/>
            <a:ext cx="1661930" cy="400110"/>
          </a:xfrm>
          <a:prstGeom prst="rect">
            <a:avLst/>
          </a:prstGeom>
        </p:spPr>
        <p:txBody>
          <a:bodyPr wrap="none">
            <a:spAutoFit/>
          </a:bodyPr>
          <a:lstStyle/>
          <a:p>
            <a:r>
              <a:rPr lang="en-US" sz="2000" b="1" i="0" dirty="0" smtClean="0">
                <a:solidFill>
                  <a:srgbClr val="373737"/>
                </a:solidFill>
                <a:effectLst/>
              </a:rPr>
              <a:t>DPMS Market</a:t>
            </a:r>
            <a:endParaRPr lang="en-US" sz="2000" b="1" dirty="0"/>
          </a:p>
        </p:txBody>
      </p:sp>
      <p:sp>
        <p:nvSpPr>
          <p:cNvPr id="97" name="Rectangle 96"/>
          <p:cNvSpPr/>
          <p:nvPr/>
        </p:nvSpPr>
        <p:spPr>
          <a:xfrm>
            <a:off x="8889934" y="5737609"/>
            <a:ext cx="2361968" cy="646331"/>
          </a:xfrm>
          <a:prstGeom prst="rect">
            <a:avLst/>
          </a:prstGeom>
        </p:spPr>
        <p:txBody>
          <a:bodyPr wrap="square">
            <a:spAutoFit/>
          </a:bodyPr>
          <a:lstStyle/>
          <a:p>
            <a:pPr algn="ctr"/>
            <a:r>
              <a:rPr lang="en-US" dirty="0" smtClean="0"/>
              <a:t>Number of active dentists in USA</a:t>
            </a:r>
            <a:endParaRPr lang="en-US" dirty="0"/>
          </a:p>
        </p:txBody>
      </p:sp>
      <p:sp>
        <p:nvSpPr>
          <p:cNvPr id="98" name="Rectangle 97"/>
          <p:cNvSpPr/>
          <p:nvPr/>
        </p:nvSpPr>
        <p:spPr>
          <a:xfrm>
            <a:off x="9540993" y="5381986"/>
            <a:ext cx="1053045" cy="400110"/>
          </a:xfrm>
          <a:prstGeom prst="rect">
            <a:avLst/>
          </a:prstGeom>
        </p:spPr>
        <p:txBody>
          <a:bodyPr wrap="none">
            <a:spAutoFit/>
          </a:bodyPr>
          <a:lstStyle/>
          <a:p>
            <a:r>
              <a:rPr lang="en-US" sz="2000" b="1" i="0" dirty="0" smtClean="0">
                <a:solidFill>
                  <a:srgbClr val="373737"/>
                </a:solidFill>
                <a:effectLst/>
              </a:rPr>
              <a:t>Dentists</a:t>
            </a:r>
            <a:endParaRPr lang="en-US" sz="2000" b="1" dirty="0"/>
          </a:p>
        </p:txBody>
      </p:sp>
      <p:sp>
        <p:nvSpPr>
          <p:cNvPr id="70" name="Rectangle 69"/>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1731114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230870" y="1161602"/>
            <a:ext cx="1740348"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Industry Analysis</a:t>
            </a:r>
            <a:endParaRPr lang="en-US" dirty="0">
              <a:solidFill>
                <a:schemeClr val="bg1">
                  <a:lumMod val="75000"/>
                </a:schemeClr>
              </a:solidFill>
              <a:latin typeface="Gill Sans MT" panose="020B0502020104020203" pitchFamily="34" charset="0"/>
            </a:endParaRPr>
          </a:p>
        </p:txBody>
      </p:sp>
      <p:grpSp>
        <p:nvGrpSpPr>
          <p:cNvPr id="69" name="Group 68"/>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tx2"/>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bg1">
                <a:lumMod val="8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65" name="Google Shape;9871;p48"/>
            <p:cNvGrpSpPr/>
            <p:nvPr/>
          </p:nvGrpSpPr>
          <p:grpSpPr>
            <a:xfrm>
              <a:off x="8839333" y="436883"/>
              <a:ext cx="476792" cy="474718"/>
              <a:chOff x="3996113" y="4291176"/>
              <a:chExt cx="336512" cy="335048"/>
            </a:xfrm>
            <a:solidFill>
              <a:schemeClr val="bg1">
                <a:lumMod val="85000"/>
              </a:schemeClr>
            </a:solidFill>
          </p:grpSpPr>
          <p:sp>
            <p:nvSpPr>
              <p:cNvPr id="66"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 name="Rectangle 71"/>
          <p:cNvSpPr/>
          <p:nvPr/>
        </p:nvSpPr>
        <p:spPr>
          <a:xfrm>
            <a:off x="6840625" y="1766093"/>
            <a:ext cx="4812895" cy="5355312"/>
          </a:xfrm>
          <a:prstGeom prst="rect">
            <a:avLst/>
          </a:prstGeom>
        </p:spPr>
        <p:txBody>
          <a:bodyPr wrap="square">
            <a:spAutoFit/>
          </a:bodyPr>
          <a:lstStyle/>
          <a:p>
            <a:pPr marL="285750" indent="-285750" algn="justLow">
              <a:buFont typeface="Arial" panose="020B0604020202020204" pitchFamily="34" charset="0"/>
              <a:buChar char="•"/>
            </a:pPr>
            <a:r>
              <a:rPr lang="en-US" b="0" i="0" dirty="0" smtClean="0">
                <a:solidFill>
                  <a:srgbClr val="333333"/>
                </a:solidFill>
                <a:effectLst/>
              </a:rPr>
              <a:t>The market size of the Dentists industry is expected to increase </a:t>
            </a:r>
            <a:r>
              <a:rPr lang="en-US" b="1" i="0" dirty="0" smtClean="0">
                <a:solidFill>
                  <a:srgbClr val="333333"/>
                </a:solidFill>
                <a:effectLst/>
              </a:rPr>
              <a:t>2.9% </a:t>
            </a:r>
            <a:r>
              <a:rPr lang="en-US" b="0" i="0" dirty="0" smtClean="0">
                <a:solidFill>
                  <a:srgbClr val="333333"/>
                </a:solidFill>
                <a:effectLst/>
              </a:rPr>
              <a:t>in </a:t>
            </a:r>
            <a:r>
              <a:rPr lang="en-US" b="1" i="0" dirty="0" smtClean="0">
                <a:solidFill>
                  <a:srgbClr val="333333"/>
                </a:solidFill>
                <a:effectLst/>
              </a:rPr>
              <a:t>2022</a:t>
            </a:r>
            <a:r>
              <a:rPr lang="en-US" b="0" i="0" dirty="0" smtClean="0">
                <a:solidFill>
                  <a:srgbClr val="333333"/>
                </a:solidFill>
                <a:effectLst/>
              </a:rPr>
              <a:t>.</a:t>
            </a:r>
          </a:p>
          <a:p>
            <a:pPr marL="285750" indent="-285750" algn="justLow">
              <a:buFont typeface="Arial" panose="020B0604020202020204" pitchFamily="34" charset="0"/>
              <a:buChar char="•"/>
            </a:pPr>
            <a:endParaRPr lang="en-US" b="0" i="0" dirty="0" smtClean="0">
              <a:solidFill>
                <a:srgbClr val="333333"/>
              </a:solidFill>
              <a:effectLst/>
            </a:endParaRPr>
          </a:p>
          <a:p>
            <a:pPr marL="285750" indent="-285750" algn="justLow">
              <a:buFont typeface="Arial" panose="020B0604020202020204" pitchFamily="34" charset="0"/>
              <a:buChar char="•"/>
            </a:pPr>
            <a:r>
              <a:rPr lang="en-US" b="1" i="0" dirty="0" smtClean="0">
                <a:solidFill>
                  <a:srgbClr val="333333"/>
                </a:solidFill>
                <a:effectLst/>
              </a:rPr>
              <a:t>188,344</a:t>
            </a:r>
            <a:r>
              <a:rPr lang="en-US" b="0" i="0" dirty="0" smtClean="0">
                <a:solidFill>
                  <a:srgbClr val="333333"/>
                </a:solidFill>
                <a:effectLst/>
              </a:rPr>
              <a:t> Dentists Businesses in the US in </a:t>
            </a:r>
            <a:r>
              <a:rPr lang="en-US" b="1" dirty="0" smtClean="0">
                <a:solidFill>
                  <a:srgbClr val="333333"/>
                </a:solidFill>
                <a:effectLst/>
              </a:rPr>
              <a:t>2022</a:t>
            </a:r>
          </a:p>
          <a:p>
            <a:pPr marL="285750" indent="-285750" algn="justLow">
              <a:buFont typeface="Arial" panose="020B0604020202020204" pitchFamily="34" charset="0"/>
              <a:buChar char="•"/>
            </a:pPr>
            <a:endParaRPr lang="en-US" dirty="0">
              <a:solidFill>
                <a:srgbClr val="333333"/>
              </a:solidFill>
            </a:endParaRPr>
          </a:p>
          <a:p>
            <a:pPr marL="285750" indent="-285750" algn="justLow">
              <a:buFont typeface="Arial" panose="020B0604020202020204" pitchFamily="34" charset="0"/>
              <a:buChar char="•"/>
            </a:pPr>
            <a:r>
              <a:rPr lang="en-US" b="1" i="0" dirty="0" smtClean="0">
                <a:solidFill>
                  <a:srgbClr val="3B3A3C"/>
                </a:solidFill>
                <a:effectLst/>
              </a:rPr>
              <a:t>1.9%</a:t>
            </a:r>
            <a:r>
              <a:rPr lang="en-US" b="0" i="0" dirty="0" smtClean="0">
                <a:solidFill>
                  <a:srgbClr val="3B3A3C"/>
                </a:solidFill>
                <a:effectLst/>
              </a:rPr>
              <a:t>	Dentists in the US Business Growth in </a:t>
            </a:r>
            <a:r>
              <a:rPr lang="en-US" b="1" i="0" dirty="0" smtClean="0">
                <a:solidFill>
                  <a:srgbClr val="3B3A3C"/>
                </a:solidFill>
                <a:effectLst/>
              </a:rPr>
              <a:t>2022</a:t>
            </a:r>
          </a:p>
          <a:p>
            <a:pPr marL="285750" indent="-285750" algn="justLow">
              <a:buFont typeface="Arial" panose="020B0604020202020204" pitchFamily="34" charset="0"/>
              <a:buChar char="•"/>
            </a:pPr>
            <a:endParaRPr lang="en-US" b="0" i="0" dirty="0" smtClean="0">
              <a:solidFill>
                <a:srgbClr val="3B3A3C"/>
              </a:solidFill>
              <a:effectLst/>
            </a:endParaRPr>
          </a:p>
          <a:p>
            <a:pPr marL="285750" indent="-285750" algn="justLow">
              <a:buFont typeface="Arial" panose="020B0604020202020204" pitchFamily="34" charset="0"/>
              <a:buChar char="•"/>
            </a:pPr>
            <a:r>
              <a:rPr lang="en-US" b="0" i="0" dirty="0" smtClean="0">
                <a:solidFill>
                  <a:srgbClr val="3B3A3C"/>
                </a:solidFill>
                <a:effectLst/>
              </a:rPr>
              <a:t>At least </a:t>
            </a:r>
            <a:r>
              <a:rPr lang="en-US" b="1" i="0" dirty="0" smtClean="0">
                <a:solidFill>
                  <a:srgbClr val="3B3A3C"/>
                </a:solidFill>
                <a:effectLst/>
              </a:rPr>
              <a:t>1500 </a:t>
            </a:r>
            <a:r>
              <a:rPr lang="en-US" b="0" i="0" dirty="0" smtClean="0">
                <a:solidFill>
                  <a:srgbClr val="3B3A3C"/>
                </a:solidFill>
                <a:effectLst/>
              </a:rPr>
              <a:t>active patients per doctor</a:t>
            </a:r>
          </a:p>
          <a:p>
            <a:pPr marL="285750" indent="-285750" algn="justLow">
              <a:buFont typeface="Arial" panose="020B0604020202020204" pitchFamily="34" charset="0"/>
              <a:buChar char="•"/>
            </a:pPr>
            <a:endParaRPr lang="en-US" b="0" i="0" dirty="0" smtClean="0">
              <a:solidFill>
                <a:srgbClr val="3B3A3C"/>
              </a:solidFill>
              <a:effectLst/>
            </a:endParaRPr>
          </a:p>
          <a:p>
            <a:pPr marL="285750" indent="-285750" algn="justLow">
              <a:buFont typeface="Arial" panose="020B0604020202020204" pitchFamily="34" charset="0"/>
              <a:buChar char="•"/>
            </a:pPr>
            <a:r>
              <a:rPr lang="en-US" b="0" i="0" dirty="0" smtClean="0">
                <a:solidFill>
                  <a:srgbClr val="3B3A3C"/>
                </a:solidFill>
                <a:effectLst/>
              </a:rPr>
              <a:t>every active patient will be seen every </a:t>
            </a:r>
            <a:r>
              <a:rPr lang="en-US" b="1" i="0" dirty="0" smtClean="0">
                <a:solidFill>
                  <a:srgbClr val="3B3A3C"/>
                </a:solidFill>
                <a:effectLst/>
              </a:rPr>
              <a:t>24</a:t>
            </a:r>
            <a:r>
              <a:rPr lang="en-US" b="0" i="0" dirty="0" smtClean="0">
                <a:solidFill>
                  <a:srgbClr val="3B3A3C"/>
                </a:solidFill>
                <a:effectLst/>
              </a:rPr>
              <a:t> weeks on average.</a:t>
            </a:r>
          </a:p>
          <a:p>
            <a:pPr algn="justLow"/>
            <a:endParaRPr lang="en-US" b="0" i="0" dirty="0" smtClean="0">
              <a:solidFill>
                <a:srgbClr val="3B3A3C"/>
              </a:solidFill>
              <a:effectLst/>
            </a:endParaRPr>
          </a:p>
          <a:p>
            <a:pPr marL="285750" indent="-285750" algn="justLow">
              <a:buFont typeface="Arial" panose="020B0604020202020204" pitchFamily="34" charset="0"/>
              <a:buChar char="•"/>
            </a:pPr>
            <a:r>
              <a:rPr lang="en-US" dirty="0">
                <a:solidFill>
                  <a:srgbClr val="3B3A3C"/>
                </a:solidFill>
              </a:rPr>
              <a:t>there will be </a:t>
            </a:r>
            <a:r>
              <a:rPr lang="en-US" b="1" dirty="0">
                <a:solidFill>
                  <a:srgbClr val="3B3A3C"/>
                </a:solidFill>
              </a:rPr>
              <a:t>67</a:t>
            </a:r>
            <a:r>
              <a:rPr lang="en-US" dirty="0">
                <a:solidFill>
                  <a:srgbClr val="3B3A3C"/>
                </a:solidFill>
              </a:rPr>
              <a:t> dentists for every </a:t>
            </a:r>
            <a:r>
              <a:rPr lang="en-US" b="1" dirty="0">
                <a:solidFill>
                  <a:srgbClr val="3B3A3C"/>
                </a:solidFill>
              </a:rPr>
              <a:t>100,000 </a:t>
            </a:r>
            <a:r>
              <a:rPr lang="en-US" dirty="0">
                <a:solidFill>
                  <a:srgbClr val="3B3A3C"/>
                </a:solidFill>
              </a:rPr>
              <a:t>people in the United States by </a:t>
            </a:r>
            <a:r>
              <a:rPr lang="en-US" b="1" dirty="0">
                <a:solidFill>
                  <a:srgbClr val="3B3A3C"/>
                </a:solidFill>
              </a:rPr>
              <a:t>2040</a:t>
            </a:r>
            <a:r>
              <a:rPr lang="en-US" dirty="0">
                <a:solidFill>
                  <a:srgbClr val="3B3A3C"/>
                </a:solidFill>
              </a:rPr>
              <a:t>, with </a:t>
            </a:r>
            <a:r>
              <a:rPr lang="en-US" b="1" dirty="0">
                <a:solidFill>
                  <a:srgbClr val="3B3A3C"/>
                </a:solidFill>
              </a:rPr>
              <a:t>67% </a:t>
            </a:r>
            <a:r>
              <a:rPr lang="en-US" dirty="0">
                <a:solidFill>
                  <a:srgbClr val="3B3A3C"/>
                </a:solidFill>
              </a:rPr>
              <a:t>of dentists being under the age of 55 years</a:t>
            </a:r>
          </a:p>
          <a:p>
            <a:pPr algn="justLow"/>
            <a:endParaRPr lang="en-US" b="0" i="0" dirty="0" smtClean="0">
              <a:solidFill>
                <a:srgbClr val="3B3A3C"/>
              </a:solidFill>
              <a:effectLst/>
            </a:endParaRPr>
          </a:p>
          <a:p>
            <a:pPr algn="justLow"/>
            <a:endParaRPr lang="en-US" b="0" i="0" dirty="0" smtClean="0">
              <a:solidFill>
                <a:srgbClr val="333333"/>
              </a:solidFill>
              <a:effectLst/>
            </a:endParaRPr>
          </a:p>
          <a:p>
            <a:pPr algn="justLow"/>
            <a:endParaRPr lang="en-US" b="0" i="0" dirty="0" smtClean="0">
              <a:solidFill>
                <a:srgbClr val="333333"/>
              </a:solidFill>
              <a:effectLst/>
            </a:endParaRPr>
          </a:p>
        </p:txBody>
      </p:sp>
      <p:sp>
        <p:nvSpPr>
          <p:cNvPr id="78" name="Rectangle 77"/>
          <p:cNvSpPr/>
          <p:nvPr/>
        </p:nvSpPr>
        <p:spPr>
          <a:xfrm>
            <a:off x="4692983" y="5420816"/>
            <a:ext cx="1865511" cy="369332"/>
          </a:xfrm>
          <a:prstGeom prst="rect">
            <a:avLst/>
          </a:prstGeom>
        </p:spPr>
        <p:txBody>
          <a:bodyPr wrap="none">
            <a:spAutoFit/>
          </a:bodyPr>
          <a:lstStyle/>
          <a:p>
            <a:r>
              <a:rPr lang="en-US" b="1" dirty="0">
                <a:solidFill>
                  <a:srgbClr val="221F20"/>
                </a:solidFill>
              </a:rPr>
              <a:t>G</a:t>
            </a:r>
            <a:r>
              <a:rPr lang="en-US" b="1" i="0" dirty="0" smtClean="0">
                <a:solidFill>
                  <a:srgbClr val="221F20"/>
                </a:solidFill>
                <a:effectLst/>
              </a:rPr>
              <a:t>eneral Dentistry</a:t>
            </a:r>
          </a:p>
        </p:txBody>
      </p:sp>
      <p:sp>
        <p:nvSpPr>
          <p:cNvPr id="79" name="Rectangle 78"/>
          <p:cNvSpPr/>
          <p:nvPr/>
        </p:nvSpPr>
        <p:spPr>
          <a:xfrm>
            <a:off x="2651958" y="5413587"/>
            <a:ext cx="1440907" cy="369332"/>
          </a:xfrm>
          <a:prstGeom prst="rect">
            <a:avLst/>
          </a:prstGeom>
        </p:spPr>
        <p:txBody>
          <a:bodyPr wrap="none">
            <a:spAutoFit/>
          </a:bodyPr>
          <a:lstStyle/>
          <a:p>
            <a:r>
              <a:rPr lang="en-US" b="1" dirty="0">
                <a:solidFill>
                  <a:srgbClr val="221F20"/>
                </a:solidFill>
              </a:rPr>
              <a:t>O</a:t>
            </a:r>
            <a:r>
              <a:rPr lang="en-US" b="1" i="0" dirty="0" smtClean="0">
                <a:solidFill>
                  <a:srgbClr val="221F20"/>
                </a:solidFill>
                <a:effectLst/>
              </a:rPr>
              <a:t>rthodontics</a:t>
            </a:r>
            <a:endParaRPr lang="en-US" b="1" i="0" dirty="0">
              <a:solidFill>
                <a:srgbClr val="221F20"/>
              </a:solidFill>
              <a:effectLst/>
            </a:endParaRPr>
          </a:p>
        </p:txBody>
      </p:sp>
      <p:sp>
        <p:nvSpPr>
          <p:cNvPr id="80" name="Rectangle 79"/>
          <p:cNvSpPr/>
          <p:nvPr/>
        </p:nvSpPr>
        <p:spPr>
          <a:xfrm>
            <a:off x="502158" y="5421742"/>
            <a:ext cx="1364861" cy="369332"/>
          </a:xfrm>
          <a:prstGeom prst="rect">
            <a:avLst/>
          </a:prstGeom>
        </p:spPr>
        <p:txBody>
          <a:bodyPr wrap="none">
            <a:spAutoFit/>
          </a:bodyPr>
          <a:lstStyle/>
          <a:p>
            <a:r>
              <a:rPr lang="en-US" b="1" i="0" dirty="0" smtClean="0">
                <a:solidFill>
                  <a:srgbClr val="221F20"/>
                </a:solidFill>
                <a:effectLst/>
              </a:rPr>
              <a:t>Oral Surgery</a:t>
            </a:r>
            <a:endParaRPr lang="en-US" b="1" i="0" dirty="0">
              <a:solidFill>
                <a:srgbClr val="221F20"/>
              </a:solidFill>
              <a:effectLst/>
            </a:endParaRPr>
          </a:p>
        </p:txBody>
      </p:sp>
      <p:sp>
        <p:nvSpPr>
          <p:cNvPr id="85" name="Google Shape;5479;p41"/>
          <p:cNvSpPr/>
          <p:nvPr/>
        </p:nvSpPr>
        <p:spPr>
          <a:xfrm>
            <a:off x="1287176" y="1893037"/>
            <a:ext cx="4128797" cy="2257514"/>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solidFill>
            <a:schemeClr val="bg1">
              <a:lumMod val="85000"/>
            </a:scheme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Rectangle 54"/>
          <p:cNvSpPr/>
          <p:nvPr/>
        </p:nvSpPr>
        <p:spPr>
          <a:xfrm>
            <a:off x="775452" y="5779820"/>
            <a:ext cx="710451" cy="369332"/>
          </a:xfrm>
          <a:prstGeom prst="rect">
            <a:avLst/>
          </a:prstGeom>
        </p:spPr>
        <p:txBody>
          <a:bodyPr wrap="square">
            <a:spAutoFit/>
          </a:bodyPr>
          <a:lstStyle/>
          <a:p>
            <a:r>
              <a:rPr lang="en-US" b="0" i="0" dirty="0" smtClean="0">
                <a:solidFill>
                  <a:srgbClr val="221F20"/>
                </a:solidFill>
                <a:effectLst/>
              </a:rPr>
              <a:t>6,313</a:t>
            </a:r>
            <a:endParaRPr lang="en-US" dirty="0"/>
          </a:p>
        </p:txBody>
      </p:sp>
      <p:sp>
        <p:nvSpPr>
          <p:cNvPr id="56" name="Rectangle 55"/>
          <p:cNvSpPr/>
          <p:nvPr/>
        </p:nvSpPr>
        <p:spPr>
          <a:xfrm>
            <a:off x="2957338" y="5779820"/>
            <a:ext cx="827471" cy="369332"/>
          </a:xfrm>
          <a:prstGeom prst="rect">
            <a:avLst/>
          </a:prstGeom>
        </p:spPr>
        <p:txBody>
          <a:bodyPr wrap="none">
            <a:spAutoFit/>
          </a:bodyPr>
          <a:lstStyle/>
          <a:p>
            <a:r>
              <a:rPr lang="en-US" b="0" i="0" dirty="0" smtClean="0">
                <a:solidFill>
                  <a:srgbClr val="221F20"/>
                </a:solidFill>
                <a:effectLst/>
              </a:rPr>
              <a:t>10,527</a:t>
            </a:r>
            <a:endParaRPr lang="en-US" dirty="0"/>
          </a:p>
        </p:txBody>
      </p:sp>
      <p:sp>
        <p:nvSpPr>
          <p:cNvPr id="57" name="Rectangle 56"/>
          <p:cNvSpPr/>
          <p:nvPr/>
        </p:nvSpPr>
        <p:spPr>
          <a:xfrm>
            <a:off x="5092441" y="5782919"/>
            <a:ext cx="944489" cy="369332"/>
          </a:xfrm>
          <a:prstGeom prst="rect">
            <a:avLst/>
          </a:prstGeom>
        </p:spPr>
        <p:txBody>
          <a:bodyPr wrap="none">
            <a:spAutoFit/>
          </a:bodyPr>
          <a:lstStyle/>
          <a:p>
            <a:r>
              <a:rPr lang="en-US" b="0" i="0" dirty="0" smtClean="0">
                <a:solidFill>
                  <a:srgbClr val="221F20"/>
                </a:solidFill>
                <a:effectLst/>
              </a:rPr>
              <a:t>130,540</a:t>
            </a:r>
            <a:endParaRPr lang="en-US" dirty="0"/>
          </a:p>
        </p:txBody>
      </p:sp>
      <p:pic>
        <p:nvPicPr>
          <p:cNvPr id="58" name="Picture 57" descr="Screen Clippi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90314" y="4656866"/>
            <a:ext cx="760260" cy="620879"/>
          </a:xfrm>
          <a:prstGeom prst="rect">
            <a:avLst/>
          </a:prstGeom>
        </p:spPr>
      </p:pic>
      <p:pic>
        <p:nvPicPr>
          <p:cNvPr id="59" name="Picture 58" descr="Screen Clipping"/>
          <p:cNvPicPr>
            <a:picLocks noChangeAspect="1"/>
          </p:cNvPicPr>
          <p:nvPr/>
        </p:nvPicPr>
        <p:blipFill>
          <a:blip r:embed="rId3">
            <a:clrChange>
              <a:clrFrom>
                <a:srgbClr val="FDFFFF"/>
              </a:clrFrom>
              <a:clrTo>
                <a:srgbClr val="FDFFFF">
                  <a:alpha val="0"/>
                </a:srgbClr>
              </a:clrTo>
            </a:clrChange>
            <a:extLst>
              <a:ext uri="{28A0092B-C50C-407E-A947-70E740481C1C}">
                <a14:useLocalDpi xmlns:a14="http://schemas.microsoft.com/office/drawing/2010/main" val="0"/>
              </a:ext>
            </a:extLst>
          </a:blip>
          <a:stretch>
            <a:fillRect/>
          </a:stretch>
        </p:blipFill>
        <p:spPr>
          <a:xfrm>
            <a:off x="5320160" y="4621480"/>
            <a:ext cx="658892" cy="696905"/>
          </a:xfrm>
          <a:prstGeom prst="rect">
            <a:avLst/>
          </a:prstGeom>
        </p:spPr>
      </p:pic>
      <p:pic>
        <p:nvPicPr>
          <p:cNvPr id="60" name="Picture 59" descr="Screen Clipping"/>
          <p:cNvPicPr>
            <a:picLocks noChangeAspect="1"/>
          </p:cNvPicPr>
          <p:nvPr/>
        </p:nvPicPr>
        <p:blipFill>
          <a:blip r:embed="rId4">
            <a:clrChange>
              <a:clrFrom>
                <a:srgbClr val="FCFFFF"/>
              </a:clrFrom>
              <a:clrTo>
                <a:srgbClr val="FCFFFF">
                  <a:alpha val="0"/>
                </a:srgbClr>
              </a:clrTo>
            </a:clrChange>
            <a:extLst>
              <a:ext uri="{28A0092B-C50C-407E-A947-70E740481C1C}">
                <a14:useLocalDpi xmlns:a14="http://schemas.microsoft.com/office/drawing/2010/main" val="0"/>
              </a:ext>
            </a:extLst>
          </a:blip>
          <a:stretch>
            <a:fillRect/>
          </a:stretch>
        </p:blipFill>
        <p:spPr>
          <a:xfrm>
            <a:off x="846018" y="4501106"/>
            <a:ext cx="639885" cy="817279"/>
          </a:xfrm>
          <a:prstGeom prst="rect">
            <a:avLst/>
          </a:prstGeom>
        </p:spPr>
      </p:pic>
      <p:sp>
        <p:nvSpPr>
          <p:cNvPr id="103" name="Rectangle 102"/>
          <p:cNvSpPr/>
          <p:nvPr/>
        </p:nvSpPr>
        <p:spPr>
          <a:xfrm>
            <a:off x="2801362" y="2652462"/>
            <a:ext cx="580993" cy="369332"/>
          </a:xfrm>
          <a:prstGeom prst="rect">
            <a:avLst/>
          </a:prstGeom>
        </p:spPr>
        <p:txBody>
          <a:bodyPr wrap="none">
            <a:spAutoFit/>
          </a:bodyPr>
          <a:lstStyle/>
          <a:p>
            <a:r>
              <a:rPr lang="en-US" b="1" dirty="0" smtClean="0">
                <a:solidFill>
                  <a:srgbClr val="221F20"/>
                </a:solidFill>
              </a:rPr>
              <a:t>USA</a:t>
            </a:r>
            <a:endParaRPr lang="en-US" b="1" i="0" dirty="0">
              <a:solidFill>
                <a:srgbClr val="221F20"/>
              </a:solidFill>
              <a:effectLst/>
            </a:endParaRPr>
          </a:p>
        </p:txBody>
      </p:sp>
      <p:sp>
        <p:nvSpPr>
          <p:cNvPr id="70" name="Rectangle 69"/>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4555389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5150223" y="1127374"/>
            <a:ext cx="1921039"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Customer Analysis</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tx2"/>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bg1">
                <a:lumMod val="85000"/>
              </a:schemeClr>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bg1">
                <a:lumMod val="8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Rectangle 61"/>
          <p:cNvSpPr/>
          <p:nvPr/>
        </p:nvSpPr>
        <p:spPr>
          <a:xfrm>
            <a:off x="8048727" y="2176479"/>
            <a:ext cx="3291806" cy="830997"/>
          </a:xfrm>
          <a:prstGeom prst="rect">
            <a:avLst/>
          </a:prstGeom>
        </p:spPr>
        <p:txBody>
          <a:bodyPr wrap="square">
            <a:spAutoFit/>
          </a:bodyPr>
          <a:lstStyle/>
          <a:p>
            <a:pPr algn="justLow"/>
            <a:r>
              <a:rPr lang="en-US" sz="1600" dirty="0" smtClean="0"/>
              <a:t>The wealthiest of any persona</a:t>
            </a:r>
          </a:p>
          <a:p>
            <a:pPr algn="justLow"/>
            <a:r>
              <a:rPr lang="en-US" sz="1600" dirty="0" smtClean="0"/>
              <a:t>Skews older (60% are over age 50) </a:t>
            </a:r>
          </a:p>
          <a:p>
            <a:pPr algn="justLow"/>
            <a:r>
              <a:rPr lang="en-US" sz="1600" dirty="0" smtClean="0"/>
              <a:t>Balanced men and women </a:t>
            </a:r>
          </a:p>
        </p:txBody>
      </p:sp>
      <p:sp>
        <p:nvSpPr>
          <p:cNvPr id="63" name="Rectangle 62"/>
          <p:cNvSpPr/>
          <p:nvPr/>
        </p:nvSpPr>
        <p:spPr>
          <a:xfrm>
            <a:off x="8048727" y="3656151"/>
            <a:ext cx="3839260" cy="830997"/>
          </a:xfrm>
          <a:prstGeom prst="rect">
            <a:avLst/>
          </a:prstGeom>
        </p:spPr>
        <p:txBody>
          <a:bodyPr wrap="square">
            <a:spAutoFit/>
          </a:bodyPr>
          <a:lstStyle/>
          <a:p>
            <a:pPr algn="justLow"/>
            <a:r>
              <a:rPr lang="en-US" sz="1600" dirty="0" smtClean="0"/>
              <a:t>One-third don’t have dental benefit</a:t>
            </a:r>
          </a:p>
          <a:p>
            <a:pPr algn="justLow"/>
            <a:r>
              <a:rPr lang="en-US" sz="1600" dirty="0" smtClean="0"/>
              <a:t>Most women of any persona (65%)</a:t>
            </a:r>
          </a:p>
          <a:p>
            <a:pPr algn="justLow"/>
            <a:r>
              <a:rPr lang="en-US" sz="1600" dirty="0" smtClean="0"/>
              <a:t>middle aged (60% are between 35 and 65)</a:t>
            </a:r>
          </a:p>
        </p:txBody>
      </p:sp>
      <p:sp>
        <p:nvSpPr>
          <p:cNvPr id="64" name="Rectangle 63"/>
          <p:cNvSpPr/>
          <p:nvPr/>
        </p:nvSpPr>
        <p:spPr>
          <a:xfrm>
            <a:off x="8061086" y="5185578"/>
            <a:ext cx="3703274" cy="830997"/>
          </a:xfrm>
          <a:prstGeom prst="rect">
            <a:avLst/>
          </a:prstGeom>
        </p:spPr>
        <p:txBody>
          <a:bodyPr wrap="square">
            <a:spAutoFit/>
          </a:bodyPr>
          <a:lstStyle/>
          <a:p>
            <a:pPr algn="justLow"/>
            <a:r>
              <a:rPr lang="en-US" sz="1600" dirty="0" smtClean="0"/>
              <a:t>Almost all make more than $40K</a:t>
            </a:r>
          </a:p>
          <a:p>
            <a:pPr algn="justLow"/>
            <a:r>
              <a:rPr lang="en-US" sz="1600" dirty="0" smtClean="0"/>
              <a:t>Skews younger (majority are 35-49)</a:t>
            </a:r>
          </a:p>
          <a:p>
            <a:pPr algn="justLow"/>
            <a:r>
              <a:rPr lang="en-US" sz="1600" dirty="0" smtClean="0"/>
              <a:t>Slightly more likely to be a man (55%)</a:t>
            </a:r>
          </a:p>
        </p:txBody>
      </p:sp>
      <p:sp>
        <p:nvSpPr>
          <p:cNvPr id="86" name="Rectangle 85"/>
          <p:cNvSpPr/>
          <p:nvPr/>
        </p:nvSpPr>
        <p:spPr>
          <a:xfrm>
            <a:off x="7346562" y="3839864"/>
            <a:ext cx="520206" cy="306254"/>
          </a:xfrm>
          <a:prstGeom prst="rect">
            <a:avLst/>
          </a:prstGeom>
        </p:spPr>
        <p:txBody>
          <a:bodyPr wrap="none">
            <a:spAutoFit/>
          </a:bodyPr>
          <a:lstStyle/>
          <a:p>
            <a:r>
              <a:rPr lang="en-US" sz="2400" b="1" dirty="0"/>
              <a:t>21% </a:t>
            </a:r>
          </a:p>
        </p:txBody>
      </p:sp>
      <p:sp>
        <p:nvSpPr>
          <p:cNvPr id="87" name="Rectangle 86"/>
          <p:cNvSpPr/>
          <p:nvPr/>
        </p:nvSpPr>
        <p:spPr>
          <a:xfrm>
            <a:off x="7346562" y="2354992"/>
            <a:ext cx="477671" cy="306254"/>
          </a:xfrm>
          <a:prstGeom prst="rect">
            <a:avLst/>
          </a:prstGeom>
        </p:spPr>
        <p:txBody>
          <a:bodyPr wrap="none">
            <a:spAutoFit/>
          </a:bodyPr>
          <a:lstStyle/>
          <a:p>
            <a:r>
              <a:rPr lang="en-US" sz="2400" b="1" dirty="0" smtClean="0"/>
              <a:t>30%</a:t>
            </a:r>
            <a:endParaRPr lang="en-US" sz="2400" b="1" dirty="0"/>
          </a:p>
        </p:txBody>
      </p:sp>
      <p:sp>
        <p:nvSpPr>
          <p:cNvPr id="88" name="Rectangle 87"/>
          <p:cNvSpPr/>
          <p:nvPr/>
        </p:nvSpPr>
        <p:spPr>
          <a:xfrm>
            <a:off x="7343789" y="5328569"/>
            <a:ext cx="718276" cy="353353"/>
          </a:xfrm>
          <a:prstGeom prst="rect">
            <a:avLst/>
          </a:prstGeom>
        </p:spPr>
        <p:txBody>
          <a:bodyPr wrap="square">
            <a:spAutoFit/>
          </a:bodyPr>
          <a:lstStyle/>
          <a:p>
            <a:r>
              <a:rPr lang="en-US" sz="2400" b="1" dirty="0" smtClean="0"/>
              <a:t>15%</a:t>
            </a:r>
            <a:endParaRPr lang="en-US" sz="2400" b="1" dirty="0"/>
          </a:p>
        </p:txBody>
      </p:sp>
      <p:sp>
        <p:nvSpPr>
          <p:cNvPr id="89" name="Rectangle 88"/>
          <p:cNvSpPr/>
          <p:nvPr/>
        </p:nvSpPr>
        <p:spPr>
          <a:xfrm>
            <a:off x="8492733" y="1844918"/>
            <a:ext cx="1867348" cy="369332"/>
          </a:xfrm>
          <a:prstGeom prst="rect">
            <a:avLst/>
          </a:prstGeom>
        </p:spPr>
        <p:txBody>
          <a:bodyPr wrap="square">
            <a:spAutoFit/>
          </a:bodyPr>
          <a:lstStyle/>
          <a:p>
            <a:r>
              <a:rPr lang="en-US" b="1" dirty="0" smtClean="0"/>
              <a:t>Perfect Patients</a:t>
            </a:r>
            <a:endParaRPr lang="en-US" b="1" dirty="0"/>
          </a:p>
        </p:txBody>
      </p:sp>
      <p:sp>
        <p:nvSpPr>
          <p:cNvPr id="90" name="Rectangle 89"/>
          <p:cNvSpPr/>
          <p:nvPr/>
        </p:nvSpPr>
        <p:spPr>
          <a:xfrm>
            <a:off x="8485788" y="4930837"/>
            <a:ext cx="2311354" cy="369332"/>
          </a:xfrm>
          <a:prstGeom prst="rect">
            <a:avLst/>
          </a:prstGeom>
        </p:spPr>
        <p:txBody>
          <a:bodyPr wrap="square">
            <a:spAutoFit/>
          </a:bodyPr>
          <a:lstStyle/>
          <a:p>
            <a:r>
              <a:rPr lang="en-US" b="1" dirty="0" smtClean="0"/>
              <a:t>Detached Patients</a:t>
            </a:r>
            <a:endParaRPr lang="en-US" b="1" dirty="0"/>
          </a:p>
        </p:txBody>
      </p:sp>
      <p:sp>
        <p:nvSpPr>
          <p:cNvPr id="91" name="Rectangle 90"/>
          <p:cNvSpPr/>
          <p:nvPr/>
        </p:nvSpPr>
        <p:spPr>
          <a:xfrm>
            <a:off x="8485788" y="3345594"/>
            <a:ext cx="2145289" cy="369332"/>
          </a:xfrm>
          <a:prstGeom prst="rect">
            <a:avLst/>
          </a:prstGeom>
        </p:spPr>
        <p:txBody>
          <a:bodyPr wrap="square">
            <a:spAutoFit/>
          </a:bodyPr>
          <a:lstStyle/>
          <a:p>
            <a:r>
              <a:rPr lang="en-US" b="1" dirty="0" smtClean="0"/>
              <a:t>Responsible Patients</a:t>
            </a:r>
            <a:endParaRPr lang="en-US" b="1" dirty="0"/>
          </a:p>
        </p:txBody>
      </p:sp>
      <p:sp>
        <p:nvSpPr>
          <p:cNvPr id="94" name="Rectangle 93"/>
          <p:cNvSpPr/>
          <p:nvPr/>
        </p:nvSpPr>
        <p:spPr>
          <a:xfrm>
            <a:off x="1225971" y="5043581"/>
            <a:ext cx="4753081" cy="923330"/>
          </a:xfrm>
          <a:prstGeom prst="rect">
            <a:avLst/>
          </a:prstGeom>
        </p:spPr>
        <p:txBody>
          <a:bodyPr wrap="square">
            <a:spAutoFit/>
          </a:bodyPr>
          <a:lstStyle/>
          <a:p>
            <a:pPr algn="ctr"/>
            <a:r>
              <a:rPr lang="en-US" b="0" i="0" dirty="0" smtClean="0">
                <a:solidFill>
                  <a:srgbClr val="373737"/>
                </a:solidFill>
                <a:effectLst/>
              </a:rPr>
              <a:t>there will be 67 dentists for every 100,000 people in the United States by 2040, with 67% of dentists being under the age of 55 years.</a:t>
            </a:r>
            <a:endParaRPr lang="en-US" dirty="0"/>
          </a:p>
        </p:txBody>
      </p:sp>
      <p:grpSp>
        <p:nvGrpSpPr>
          <p:cNvPr id="95" name="Google Shape;7786;p44"/>
          <p:cNvGrpSpPr/>
          <p:nvPr/>
        </p:nvGrpSpPr>
        <p:grpSpPr>
          <a:xfrm>
            <a:off x="1820069" y="2389079"/>
            <a:ext cx="3762212" cy="2196087"/>
            <a:chOff x="5359127" y="2910889"/>
            <a:chExt cx="1097723" cy="640831"/>
          </a:xfrm>
        </p:grpSpPr>
        <p:grpSp>
          <p:nvGrpSpPr>
            <p:cNvPr id="96" name="Google Shape;7787;p44"/>
            <p:cNvGrpSpPr/>
            <p:nvPr/>
          </p:nvGrpSpPr>
          <p:grpSpPr>
            <a:xfrm>
              <a:off x="5929791" y="3263088"/>
              <a:ext cx="527060" cy="287097"/>
              <a:chOff x="5929791" y="3263088"/>
              <a:chExt cx="527060" cy="287097"/>
            </a:xfrm>
          </p:grpSpPr>
          <p:sp>
            <p:nvSpPr>
              <p:cNvPr id="106" name="Google Shape;7788;p44"/>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7" name="Google Shape;7789;p44"/>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7" name="Google Shape;7790;p44"/>
            <p:cNvGrpSpPr/>
            <p:nvPr/>
          </p:nvGrpSpPr>
          <p:grpSpPr>
            <a:xfrm>
              <a:off x="5359127" y="3263089"/>
              <a:ext cx="526428" cy="288631"/>
              <a:chOff x="5359127" y="3263089"/>
              <a:chExt cx="526428" cy="288631"/>
            </a:xfrm>
          </p:grpSpPr>
          <p:sp>
            <p:nvSpPr>
              <p:cNvPr id="104" name="Google Shape;7791;p44"/>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5" name="Google Shape;7792;p44"/>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8" name="Google Shape;7793;p44"/>
            <p:cNvGrpSpPr/>
            <p:nvPr/>
          </p:nvGrpSpPr>
          <p:grpSpPr>
            <a:xfrm>
              <a:off x="5551525" y="2910889"/>
              <a:ext cx="520901" cy="610283"/>
              <a:chOff x="5551525" y="2910889"/>
              <a:chExt cx="520901" cy="610283"/>
            </a:xfrm>
          </p:grpSpPr>
          <p:sp>
            <p:nvSpPr>
              <p:cNvPr id="102" name="Google Shape;7794;p44"/>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3" name="Google Shape;7795;p44"/>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99" name="Google Shape;7796;p44"/>
            <p:cNvGrpSpPr/>
            <p:nvPr/>
          </p:nvGrpSpPr>
          <p:grpSpPr>
            <a:xfrm>
              <a:off x="5743962" y="2919100"/>
              <a:ext cx="623674" cy="284502"/>
              <a:chOff x="5743962" y="2919100"/>
              <a:chExt cx="623674" cy="284502"/>
            </a:xfrm>
          </p:grpSpPr>
          <p:sp>
            <p:nvSpPr>
              <p:cNvPr id="100" name="Google Shape;7797;p44"/>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1" name="Google Shape;7798;p44"/>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952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sp>
        <p:nvSpPr>
          <p:cNvPr id="108" name="Rectangle 107"/>
          <p:cNvSpPr/>
          <p:nvPr/>
        </p:nvSpPr>
        <p:spPr>
          <a:xfrm>
            <a:off x="325119" y="3647694"/>
            <a:ext cx="1553351" cy="830997"/>
          </a:xfrm>
          <a:prstGeom prst="rect">
            <a:avLst/>
          </a:prstGeom>
        </p:spPr>
        <p:txBody>
          <a:bodyPr wrap="square">
            <a:spAutoFit/>
          </a:bodyPr>
          <a:lstStyle/>
          <a:p>
            <a:pPr algn="r" rtl="1"/>
            <a:r>
              <a:rPr lang="en-US" sz="1600" b="1" dirty="0" smtClean="0">
                <a:solidFill>
                  <a:srgbClr val="221F20"/>
                </a:solidFill>
              </a:rPr>
              <a:t>8%</a:t>
            </a:r>
            <a:r>
              <a:rPr lang="en-US" sz="1600" b="0" i="0" dirty="0" smtClean="0">
                <a:solidFill>
                  <a:srgbClr val="221F20"/>
                </a:solidFill>
                <a:effectLst/>
              </a:rPr>
              <a:t> are orthodontics and oral surgery</a:t>
            </a:r>
            <a:endParaRPr lang="en-US" sz="1600" b="0" i="0" dirty="0">
              <a:solidFill>
                <a:srgbClr val="221F20"/>
              </a:solidFill>
              <a:effectLst/>
            </a:endParaRPr>
          </a:p>
        </p:txBody>
      </p:sp>
      <p:sp>
        <p:nvSpPr>
          <p:cNvPr id="109" name="Rectangle 108"/>
          <p:cNvSpPr/>
          <p:nvPr/>
        </p:nvSpPr>
        <p:spPr>
          <a:xfrm>
            <a:off x="5624713" y="3662842"/>
            <a:ext cx="1301013" cy="830997"/>
          </a:xfrm>
          <a:prstGeom prst="rect">
            <a:avLst/>
          </a:prstGeom>
        </p:spPr>
        <p:txBody>
          <a:bodyPr wrap="square">
            <a:spAutoFit/>
          </a:bodyPr>
          <a:lstStyle/>
          <a:p>
            <a:r>
              <a:rPr lang="en-US" sz="1600" b="1" i="0" dirty="0" smtClean="0">
                <a:solidFill>
                  <a:srgbClr val="221F20"/>
                </a:solidFill>
                <a:effectLst/>
              </a:rPr>
              <a:t>20%</a:t>
            </a:r>
            <a:r>
              <a:rPr lang="en-US" sz="1600" b="0" i="0" dirty="0" smtClean="0">
                <a:solidFill>
                  <a:srgbClr val="221F20"/>
                </a:solidFill>
                <a:effectLst/>
              </a:rPr>
              <a:t> with job title office manager </a:t>
            </a:r>
            <a:endParaRPr lang="en-US" sz="1600" dirty="0"/>
          </a:p>
        </p:txBody>
      </p:sp>
      <p:sp>
        <p:nvSpPr>
          <p:cNvPr id="110" name="Rectangle 109"/>
          <p:cNvSpPr/>
          <p:nvPr/>
        </p:nvSpPr>
        <p:spPr>
          <a:xfrm>
            <a:off x="5313940" y="2233068"/>
            <a:ext cx="1611786" cy="584775"/>
          </a:xfrm>
          <a:prstGeom prst="rect">
            <a:avLst/>
          </a:prstGeom>
        </p:spPr>
        <p:txBody>
          <a:bodyPr wrap="square">
            <a:spAutoFit/>
          </a:bodyPr>
          <a:lstStyle/>
          <a:p>
            <a:pPr algn="l"/>
            <a:r>
              <a:rPr lang="en-US" sz="1600" b="1" i="0" dirty="0" smtClean="0">
                <a:solidFill>
                  <a:srgbClr val="221F20"/>
                </a:solidFill>
                <a:effectLst/>
              </a:rPr>
              <a:t>51%</a:t>
            </a:r>
            <a:r>
              <a:rPr lang="en-US" sz="1600" b="0" i="0" dirty="0" smtClean="0">
                <a:solidFill>
                  <a:srgbClr val="221F20"/>
                </a:solidFill>
                <a:effectLst/>
              </a:rPr>
              <a:t> have 1-4 employees </a:t>
            </a:r>
            <a:endParaRPr lang="en-US" sz="1600" dirty="0"/>
          </a:p>
        </p:txBody>
      </p:sp>
      <p:sp>
        <p:nvSpPr>
          <p:cNvPr id="111" name="Rectangle 110"/>
          <p:cNvSpPr/>
          <p:nvPr/>
        </p:nvSpPr>
        <p:spPr>
          <a:xfrm>
            <a:off x="914972" y="2162819"/>
            <a:ext cx="1384543" cy="830997"/>
          </a:xfrm>
          <a:prstGeom prst="rect">
            <a:avLst/>
          </a:prstGeom>
        </p:spPr>
        <p:txBody>
          <a:bodyPr wrap="square">
            <a:spAutoFit/>
          </a:bodyPr>
          <a:lstStyle/>
          <a:p>
            <a:pPr algn="justLow" rtl="1"/>
            <a:r>
              <a:rPr lang="en-US" sz="1600" b="1" i="0" dirty="0" smtClean="0">
                <a:solidFill>
                  <a:srgbClr val="221F20"/>
                </a:solidFill>
                <a:effectLst/>
              </a:rPr>
              <a:t>62%</a:t>
            </a:r>
            <a:r>
              <a:rPr lang="en-US" sz="1600" b="0" i="0" dirty="0" smtClean="0">
                <a:solidFill>
                  <a:srgbClr val="221F20"/>
                </a:solidFill>
                <a:effectLst/>
              </a:rPr>
              <a:t> are general dentistry </a:t>
            </a:r>
            <a:endParaRPr lang="en-US" sz="1600" dirty="0"/>
          </a:p>
        </p:txBody>
      </p:sp>
      <p:sp>
        <p:nvSpPr>
          <p:cNvPr id="114" name="Oval 113"/>
          <p:cNvSpPr/>
          <p:nvPr/>
        </p:nvSpPr>
        <p:spPr>
          <a:xfrm>
            <a:off x="7324496" y="2186371"/>
            <a:ext cx="756863" cy="776396"/>
          </a:xfrm>
          <a:prstGeom prst="ellipse">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7324498" y="3662842"/>
            <a:ext cx="756863" cy="776396"/>
          </a:xfrm>
          <a:prstGeom prst="ellipse">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324497" y="5185578"/>
            <a:ext cx="756863" cy="776396"/>
          </a:xfrm>
          <a:prstGeom prst="ellipse">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3970820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834370" y="1161602"/>
            <a:ext cx="2920351"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Marketing Strategy - Dentists</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tx2"/>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bg1">
                <a:lumMod val="8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9" name="Table 88"/>
          <p:cNvGraphicFramePr>
            <a:graphicFrameLocks noGrp="1"/>
          </p:cNvGraphicFramePr>
          <p:nvPr>
            <p:extLst>
              <p:ext uri="{D42A27DB-BD31-4B8C-83A1-F6EECF244321}">
                <p14:modId xmlns:p14="http://schemas.microsoft.com/office/powerpoint/2010/main" val="2782236241"/>
              </p:ext>
            </p:extLst>
          </p:nvPr>
        </p:nvGraphicFramePr>
        <p:xfrm>
          <a:off x="1192192" y="2063033"/>
          <a:ext cx="9850056" cy="4139406"/>
        </p:xfrm>
        <a:graphic>
          <a:graphicData uri="http://schemas.openxmlformats.org/drawingml/2006/table">
            <a:tbl>
              <a:tblPr firstRow="1" bandRow="1">
                <a:tableStyleId>{EB344D84-9AFB-497E-A393-DC336BA19D2E}</a:tableStyleId>
              </a:tblPr>
              <a:tblGrid>
                <a:gridCol w="2462514">
                  <a:extLst>
                    <a:ext uri="{9D8B030D-6E8A-4147-A177-3AD203B41FA5}">
                      <a16:colId xmlns:a16="http://schemas.microsoft.com/office/drawing/2014/main" val="2946370934"/>
                    </a:ext>
                  </a:extLst>
                </a:gridCol>
                <a:gridCol w="2462514">
                  <a:extLst>
                    <a:ext uri="{9D8B030D-6E8A-4147-A177-3AD203B41FA5}">
                      <a16:colId xmlns:a16="http://schemas.microsoft.com/office/drawing/2014/main" val="4182641662"/>
                    </a:ext>
                  </a:extLst>
                </a:gridCol>
                <a:gridCol w="2462514">
                  <a:extLst>
                    <a:ext uri="{9D8B030D-6E8A-4147-A177-3AD203B41FA5}">
                      <a16:colId xmlns:a16="http://schemas.microsoft.com/office/drawing/2014/main" val="3789113217"/>
                    </a:ext>
                  </a:extLst>
                </a:gridCol>
                <a:gridCol w="2462514">
                  <a:extLst>
                    <a:ext uri="{9D8B030D-6E8A-4147-A177-3AD203B41FA5}">
                      <a16:colId xmlns:a16="http://schemas.microsoft.com/office/drawing/2014/main" val="1975553629"/>
                    </a:ext>
                  </a:extLst>
                </a:gridCol>
              </a:tblGrid>
              <a:tr h="15829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8631144"/>
                  </a:ext>
                </a:extLst>
              </a:tr>
              <a:tr h="821007">
                <a:tc>
                  <a:txBody>
                    <a:bodyPr/>
                    <a:lstStyle/>
                    <a:p>
                      <a:pPr algn="ctr"/>
                      <a:r>
                        <a:rPr lang="en-US" dirty="0" smtClean="0"/>
                        <a:t>First Category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California, Texas, New York</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All types, $2.5-500</a:t>
                      </a:r>
                      <a:r>
                        <a:rPr lang="en-US" baseline="0" dirty="0" smtClean="0"/>
                        <a:t> Million, 20-5000 employees</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Owner, President, VP</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7792530"/>
                  </a:ext>
                </a:extLst>
              </a:tr>
              <a:tr h="821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Second 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Florida, Illinois Pennsylvania</a:t>
                      </a:r>
                      <a:endParaRPr lang="en-US"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All types, $500k-2.5</a:t>
                      </a:r>
                      <a:r>
                        <a:rPr lang="en-US" baseline="0" dirty="0" smtClean="0"/>
                        <a:t> Million, 5-19 employees</a:t>
                      </a:r>
                      <a:endParaRPr lang="en-US"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Office Manager, Director</a:t>
                      </a:r>
                      <a:endParaRPr lang="en-US"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8864236"/>
                  </a:ext>
                </a:extLst>
              </a:tr>
              <a:tr h="8210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Third 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Ohio, Washington, Virginia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All types, Less than $500k</a:t>
                      </a:r>
                      <a:r>
                        <a:rPr lang="en-US" baseline="0" dirty="0" smtClean="0"/>
                        <a:t> , 1-5 employees</a:t>
                      </a:r>
                      <a:endParaRPr lang="en-US" dirty="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Office Manager, Director</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2210006"/>
                  </a:ext>
                </a:extLst>
              </a:tr>
            </a:tbl>
          </a:graphicData>
        </a:graphic>
      </p:graphicFrame>
      <p:pic>
        <p:nvPicPr>
          <p:cNvPr id="64" name="Picture 6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668" y="2187787"/>
            <a:ext cx="587991" cy="602814"/>
          </a:xfrm>
          <a:prstGeom prst="rect">
            <a:avLst/>
          </a:prstGeom>
        </p:spPr>
      </p:pic>
      <p:pic>
        <p:nvPicPr>
          <p:cNvPr id="65" name="Picture 64" descr="Screen Clipping"/>
          <p:cNvPicPr>
            <a:picLocks noChangeAspect="1"/>
          </p:cNvPicPr>
          <p:nvPr/>
        </p:nvPicPr>
        <p:blipFill rotWithShape="1">
          <a:blip r:embed="rId3">
            <a:extLst>
              <a:ext uri="{28A0092B-C50C-407E-A947-70E740481C1C}">
                <a14:useLocalDpi xmlns:a14="http://schemas.microsoft.com/office/drawing/2010/main" val="0"/>
              </a:ext>
            </a:extLst>
          </a:blip>
          <a:srcRect t="13820"/>
          <a:stretch/>
        </p:blipFill>
        <p:spPr>
          <a:xfrm>
            <a:off x="6955267" y="2115487"/>
            <a:ext cx="721863" cy="603938"/>
          </a:xfrm>
          <a:prstGeom prst="rect">
            <a:avLst/>
          </a:prstGeom>
        </p:spPr>
      </p:pic>
      <p:pic>
        <p:nvPicPr>
          <p:cNvPr id="66" name="Picture 6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9926" y="2130006"/>
            <a:ext cx="633796" cy="735656"/>
          </a:xfrm>
          <a:prstGeom prst="rect">
            <a:avLst/>
          </a:prstGeom>
        </p:spPr>
      </p:pic>
      <p:sp>
        <p:nvSpPr>
          <p:cNvPr id="83" name="Rectangle 82"/>
          <p:cNvSpPr/>
          <p:nvPr/>
        </p:nvSpPr>
        <p:spPr>
          <a:xfrm>
            <a:off x="3970571" y="2706206"/>
            <a:ext cx="1867348" cy="369332"/>
          </a:xfrm>
          <a:prstGeom prst="rect">
            <a:avLst/>
          </a:prstGeom>
        </p:spPr>
        <p:txBody>
          <a:bodyPr wrap="square">
            <a:spAutoFit/>
          </a:bodyPr>
          <a:lstStyle/>
          <a:p>
            <a:pPr algn="ctr"/>
            <a:r>
              <a:rPr lang="en-US" b="1" dirty="0" smtClean="0"/>
              <a:t>Geographic</a:t>
            </a:r>
            <a:endParaRPr lang="en-US" b="1" dirty="0"/>
          </a:p>
        </p:txBody>
      </p:sp>
      <p:sp>
        <p:nvSpPr>
          <p:cNvPr id="84" name="Rectangle 83"/>
          <p:cNvSpPr/>
          <p:nvPr/>
        </p:nvSpPr>
        <p:spPr>
          <a:xfrm>
            <a:off x="6397252" y="2709513"/>
            <a:ext cx="1867348" cy="369332"/>
          </a:xfrm>
          <a:prstGeom prst="rect">
            <a:avLst/>
          </a:prstGeom>
        </p:spPr>
        <p:txBody>
          <a:bodyPr wrap="square">
            <a:spAutoFit/>
          </a:bodyPr>
          <a:lstStyle/>
          <a:p>
            <a:pPr algn="ctr"/>
            <a:r>
              <a:rPr lang="en-US" b="1" dirty="0" smtClean="0"/>
              <a:t>Dentists type</a:t>
            </a:r>
            <a:endParaRPr lang="en-US" b="1" dirty="0"/>
          </a:p>
        </p:txBody>
      </p:sp>
      <p:sp>
        <p:nvSpPr>
          <p:cNvPr id="85" name="Rectangle 84"/>
          <p:cNvSpPr/>
          <p:nvPr/>
        </p:nvSpPr>
        <p:spPr>
          <a:xfrm>
            <a:off x="8876696" y="2728683"/>
            <a:ext cx="1867348" cy="369332"/>
          </a:xfrm>
          <a:prstGeom prst="rect">
            <a:avLst/>
          </a:prstGeom>
        </p:spPr>
        <p:txBody>
          <a:bodyPr wrap="square">
            <a:spAutoFit/>
          </a:bodyPr>
          <a:lstStyle/>
          <a:p>
            <a:pPr algn="ctr"/>
            <a:r>
              <a:rPr lang="en-US" b="1" dirty="0" smtClean="0"/>
              <a:t>Decision makers</a:t>
            </a:r>
            <a:endParaRPr lang="en-US" b="1" dirty="0"/>
          </a:p>
        </p:txBody>
      </p:sp>
      <p:sp>
        <p:nvSpPr>
          <p:cNvPr id="86" name="Rectangle 85"/>
          <p:cNvSpPr/>
          <p:nvPr/>
        </p:nvSpPr>
        <p:spPr>
          <a:xfrm>
            <a:off x="5918728" y="2957651"/>
            <a:ext cx="2824396" cy="584775"/>
          </a:xfrm>
          <a:prstGeom prst="rect">
            <a:avLst/>
          </a:prstGeom>
        </p:spPr>
        <p:txBody>
          <a:bodyPr wrap="square">
            <a:spAutoFit/>
          </a:bodyPr>
          <a:lstStyle/>
          <a:p>
            <a:pPr algn="ctr"/>
            <a:r>
              <a:rPr lang="en-US" sz="1600" dirty="0" smtClean="0"/>
              <a:t>Sale/Number of employees</a:t>
            </a:r>
          </a:p>
          <a:p>
            <a:pPr algn="ctr"/>
            <a:r>
              <a:rPr lang="en-US" sz="1600" dirty="0" smtClean="0"/>
              <a:t>Related Industries</a:t>
            </a:r>
          </a:p>
        </p:txBody>
      </p:sp>
      <p:sp>
        <p:nvSpPr>
          <p:cNvPr id="87" name="Rectangle 86"/>
          <p:cNvSpPr/>
          <p:nvPr/>
        </p:nvSpPr>
        <p:spPr>
          <a:xfrm>
            <a:off x="8679640" y="2978524"/>
            <a:ext cx="2270008" cy="347530"/>
          </a:xfrm>
          <a:prstGeom prst="rect">
            <a:avLst/>
          </a:prstGeom>
        </p:spPr>
        <p:txBody>
          <a:bodyPr wrap="square">
            <a:spAutoFit/>
          </a:bodyPr>
          <a:lstStyle/>
          <a:p>
            <a:pPr algn="ctr"/>
            <a:r>
              <a:rPr lang="en-US" sz="1600" dirty="0" smtClean="0"/>
              <a:t>Best contact person</a:t>
            </a:r>
          </a:p>
        </p:txBody>
      </p:sp>
      <p:sp>
        <p:nvSpPr>
          <p:cNvPr id="88" name="Rectangle 87"/>
          <p:cNvSpPr/>
          <p:nvPr/>
        </p:nvSpPr>
        <p:spPr>
          <a:xfrm>
            <a:off x="3967342" y="3024266"/>
            <a:ext cx="1837148" cy="338554"/>
          </a:xfrm>
          <a:prstGeom prst="rect">
            <a:avLst/>
          </a:prstGeom>
        </p:spPr>
        <p:txBody>
          <a:bodyPr wrap="square">
            <a:spAutoFit/>
          </a:bodyPr>
          <a:lstStyle/>
          <a:p>
            <a:pPr algn="ctr"/>
            <a:r>
              <a:rPr lang="en-US" sz="1600" dirty="0" smtClean="0"/>
              <a:t>Top State</a:t>
            </a:r>
          </a:p>
        </p:txBody>
      </p:sp>
      <p:cxnSp>
        <p:nvCxnSpPr>
          <p:cNvPr id="93" name="Straight Connector 92"/>
          <p:cNvCxnSpPr/>
          <p:nvPr/>
        </p:nvCxnSpPr>
        <p:spPr>
          <a:xfrm>
            <a:off x="1192192" y="2063033"/>
            <a:ext cx="2455248" cy="1564087"/>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1085680" y="2939705"/>
            <a:ext cx="1867348" cy="369332"/>
          </a:xfrm>
          <a:prstGeom prst="rect">
            <a:avLst/>
          </a:prstGeom>
        </p:spPr>
        <p:txBody>
          <a:bodyPr wrap="square">
            <a:spAutoFit/>
          </a:bodyPr>
          <a:lstStyle/>
          <a:p>
            <a:pPr algn="ctr"/>
            <a:r>
              <a:rPr lang="en-US" b="1" dirty="0" smtClean="0"/>
              <a:t>Categories</a:t>
            </a:r>
            <a:endParaRPr lang="en-US" b="1" dirty="0"/>
          </a:p>
        </p:txBody>
      </p:sp>
      <p:sp>
        <p:nvSpPr>
          <p:cNvPr id="95" name="Rectangle 94"/>
          <p:cNvSpPr/>
          <p:nvPr/>
        </p:nvSpPr>
        <p:spPr>
          <a:xfrm>
            <a:off x="1940043" y="2336874"/>
            <a:ext cx="1867348" cy="369332"/>
          </a:xfrm>
          <a:prstGeom prst="rect">
            <a:avLst/>
          </a:prstGeom>
        </p:spPr>
        <p:txBody>
          <a:bodyPr wrap="square">
            <a:spAutoFit/>
          </a:bodyPr>
          <a:lstStyle/>
          <a:p>
            <a:pPr algn="ctr"/>
            <a:r>
              <a:rPr lang="en-US" b="1" dirty="0" smtClean="0"/>
              <a:t>Subject</a:t>
            </a:r>
            <a:endParaRPr lang="en-US" b="1" dirty="0"/>
          </a:p>
        </p:txBody>
      </p:sp>
      <p:sp>
        <p:nvSpPr>
          <p:cNvPr id="96" name="Rectangle 95"/>
          <p:cNvSpPr/>
          <p:nvPr/>
        </p:nvSpPr>
        <p:spPr>
          <a:xfrm>
            <a:off x="5185714" y="6551581"/>
            <a:ext cx="1863011" cy="338554"/>
          </a:xfrm>
          <a:prstGeom prst="rect">
            <a:avLst/>
          </a:prstGeom>
        </p:spPr>
        <p:txBody>
          <a:bodyPr wrap="none">
            <a:spAutoFit/>
          </a:bodyPr>
          <a:lstStyle/>
          <a:p>
            <a:r>
              <a:rPr lang="en-US" sz="1600" dirty="0" smtClean="0">
                <a:solidFill>
                  <a:schemeClr val="bg1">
                    <a:lumMod val="75000"/>
                  </a:schemeClr>
                </a:solidFill>
                <a:latin typeface="Gill Sans MT" panose="020B0502020104020203" pitchFamily="34" charset="0"/>
              </a:rPr>
              <a:t>Based on 7Ps model</a:t>
            </a:r>
            <a:endParaRPr lang="en-US" sz="1600" dirty="0">
              <a:solidFill>
                <a:schemeClr val="bg1">
                  <a:lumMod val="75000"/>
                </a:schemeClr>
              </a:solidFill>
              <a:latin typeface="Gill Sans MT" panose="020B0502020104020203" pitchFamily="34" charset="0"/>
            </a:endParaRPr>
          </a:p>
        </p:txBody>
      </p:sp>
      <p:sp>
        <p:nvSpPr>
          <p:cNvPr id="67" name="Rectangle 66"/>
          <p:cNvSpPr/>
          <p:nvPr/>
        </p:nvSpPr>
        <p:spPr>
          <a:xfrm>
            <a:off x="334684" y="6207453"/>
            <a:ext cx="1267463" cy="369332"/>
          </a:xfrm>
          <a:prstGeom prst="rect">
            <a:avLst/>
          </a:prstGeom>
        </p:spPr>
        <p:txBody>
          <a:bodyPr wrap="none">
            <a:spAutoFit/>
          </a:bodyPr>
          <a:lstStyle/>
          <a:p>
            <a:pPr algn="ctr"/>
            <a:r>
              <a:rPr lang="en-US" b="1" dirty="0"/>
              <a:t>BLUETEETH</a:t>
            </a:r>
          </a:p>
        </p:txBody>
      </p:sp>
    </p:spTree>
    <p:extLst>
      <p:ext uri="{BB962C8B-B14F-4D97-AF65-F5344CB8AC3E}">
        <p14:creationId xmlns:p14="http://schemas.microsoft.com/office/powerpoint/2010/main" val="33963177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187" descr="Screen Clipping"/>
          <p:cNvPicPr>
            <a:picLocks noChangeAspect="1"/>
          </p:cNvPicPr>
          <p:nvPr/>
        </p:nvPicPr>
        <p:blipFill rotWithShape="1">
          <a:blip r:embed="rId2">
            <a:extLst>
              <a:ext uri="{28A0092B-C50C-407E-A947-70E740481C1C}">
                <a14:useLocalDpi xmlns:a14="http://schemas.microsoft.com/office/drawing/2010/main" val="0"/>
              </a:ext>
            </a:extLst>
          </a:blip>
          <a:srcRect l="71980" t="1271" b="2096"/>
          <a:stretch/>
        </p:blipFill>
        <p:spPr>
          <a:xfrm>
            <a:off x="9919444" y="2886637"/>
            <a:ext cx="1021227" cy="1009574"/>
          </a:xfrm>
          <a:prstGeom prst="ellipse">
            <a:avLst/>
          </a:prstGeom>
        </p:spPr>
      </p:pic>
      <p:pic>
        <p:nvPicPr>
          <p:cNvPr id="181" name="Picture 180" descr="Screen Clipping"/>
          <p:cNvPicPr>
            <a:picLocks noChangeAspect="1"/>
          </p:cNvPicPr>
          <p:nvPr/>
        </p:nvPicPr>
        <p:blipFill rotWithShape="1">
          <a:blip r:embed="rId2">
            <a:extLst>
              <a:ext uri="{28A0092B-C50C-407E-A947-70E740481C1C}">
                <a14:useLocalDpi xmlns:a14="http://schemas.microsoft.com/office/drawing/2010/main" val="0"/>
              </a:ext>
            </a:extLst>
          </a:blip>
          <a:srcRect l="33531" r="36379" b="4314"/>
          <a:stretch/>
        </p:blipFill>
        <p:spPr>
          <a:xfrm>
            <a:off x="8485188" y="2884258"/>
            <a:ext cx="1011240" cy="1011953"/>
          </a:xfrm>
          <a:prstGeom prst="ellipse">
            <a:avLst/>
          </a:prstGeom>
        </p:spPr>
      </p:pic>
      <p:pic>
        <p:nvPicPr>
          <p:cNvPr id="57" name="Picture 56" descr="Screen Clipping"/>
          <p:cNvPicPr>
            <a:picLocks noChangeAspect="1"/>
          </p:cNvPicPr>
          <p:nvPr/>
        </p:nvPicPr>
        <p:blipFill rotWithShape="1">
          <a:blip r:embed="rId2">
            <a:extLst>
              <a:ext uri="{28A0092B-C50C-407E-A947-70E740481C1C}">
                <a14:useLocalDpi xmlns:a14="http://schemas.microsoft.com/office/drawing/2010/main" val="0"/>
              </a:ext>
            </a:extLst>
          </a:blip>
          <a:srcRect l="514" t="1" r="69953" b="3565"/>
          <a:stretch/>
        </p:blipFill>
        <p:spPr>
          <a:xfrm>
            <a:off x="7030929" y="2882612"/>
            <a:ext cx="1021256" cy="1020520"/>
          </a:xfrm>
          <a:prstGeom prst="ellipse">
            <a:avLst/>
          </a:prstGeom>
        </p:spPr>
      </p:pic>
      <p:pic>
        <p:nvPicPr>
          <p:cNvPr id="43" name="Picture 42" descr="Screen Clipping"/>
          <p:cNvPicPr>
            <a:picLocks noChangeAspect="1"/>
          </p:cNvPicPr>
          <p:nvPr/>
        </p:nvPicPr>
        <p:blipFill rotWithShape="1">
          <a:blip r:embed="rId3">
            <a:extLst>
              <a:ext uri="{28A0092B-C50C-407E-A947-70E740481C1C}">
                <a14:useLocalDpi xmlns:a14="http://schemas.microsoft.com/office/drawing/2010/main" val="0"/>
              </a:ext>
            </a:extLst>
          </a:blip>
          <a:srcRect l="796" t="5384" r="77012" b="5597"/>
          <a:stretch/>
        </p:blipFill>
        <p:spPr>
          <a:xfrm>
            <a:off x="5599579" y="2890401"/>
            <a:ext cx="1018262" cy="1005811"/>
          </a:xfrm>
          <a:prstGeom prst="ellipse">
            <a:avLst/>
          </a:prstGeom>
        </p:spPr>
      </p:pic>
      <p:pic>
        <p:nvPicPr>
          <p:cNvPr id="41" name="Picture 40" descr="Screen Clipping"/>
          <p:cNvPicPr>
            <a:picLocks noChangeAspect="1"/>
          </p:cNvPicPr>
          <p:nvPr/>
        </p:nvPicPr>
        <p:blipFill rotWithShape="1">
          <a:blip r:embed="rId4">
            <a:extLst>
              <a:ext uri="{28A0092B-C50C-407E-A947-70E740481C1C}">
                <a14:useLocalDpi xmlns:a14="http://schemas.microsoft.com/office/drawing/2010/main" val="0"/>
              </a:ext>
            </a:extLst>
          </a:blip>
          <a:srcRect l="29407" t="7006" r="58189" b="5527"/>
          <a:stretch/>
        </p:blipFill>
        <p:spPr>
          <a:xfrm>
            <a:off x="4176535" y="2890401"/>
            <a:ext cx="1012527" cy="1005812"/>
          </a:xfrm>
          <a:prstGeom prst="ellipse">
            <a:avLst/>
          </a:prstGeom>
        </p:spPr>
      </p:pic>
      <p:pic>
        <p:nvPicPr>
          <p:cNvPr id="179" name="Picture 178" descr="Screen Clipping"/>
          <p:cNvPicPr>
            <a:picLocks noChangeAspect="1"/>
          </p:cNvPicPr>
          <p:nvPr/>
        </p:nvPicPr>
        <p:blipFill rotWithShape="1">
          <a:blip r:embed="rId4">
            <a:extLst>
              <a:ext uri="{28A0092B-C50C-407E-A947-70E740481C1C}">
                <a14:useLocalDpi xmlns:a14="http://schemas.microsoft.com/office/drawing/2010/main" val="0"/>
              </a:ext>
            </a:extLst>
          </a:blip>
          <a:srcRect l="16503" t="7636" r="71585" b="4387"/>
          <a:stretch/>
        </p:blipFill>
        <p:spPr>
          <a:xfrm>
            <a:off x="1271473" y="2892162"/>
            <a:ext cx="1029596" cy="1010970"/>
          </a:xfrm>
          <a:prstGeom prst="ellipse">
            <a:avLst/>
          </a:prstGeom>
        </p:spPr>
      </p:pic>
      <p:pic>
        <p:nvPicPr>
          <p:cNvPr id="148" name="Picture 147" descr="Screen Clipping"/>
          <p:cNvPicPr>
            <a:picLocks noChangeAspect="1"/>
          </p:cNvPicPr>
          <p:nvPr/>
        </p:nvPicPr>
        <p:blipFill rotWithShape="1">
          <a:blip r:embed="rId4">
            <a:extLst>
              <a:ext uri="{28A0092B-C50C-407E-A947-70E740481C1C}">
                <a14:useLocalDpi xmlns:a14="http://schemas.microsoft.com/office/drawing/2010/main" val="0"/>
              </a:ext>
            </a:extLst>
          </a:blip>
          <a:srcRect l="1092" t="5595" r="86529" b="4569"/>
          <a:stretch/>
        </p:blipFill>
        <p:spPr>
          <a:xfrm>
            <a:off x="2716077" y="2900344"/>
            <a:ext cx="1016067" cy="1002788"/>
          </a:xfrm>
          <a:prstGeom prst="ellipse">
            <a:avLst/>
          </a:prstGeom>
        </p:spPr>
      </p:pic>
      <p:sp>
        <p:nvSpPr>
          <p:cNvPr id="189" name="Rectangle 188"/>
          <p:cNvSpPr/>
          <p:nvPr/>
        </p:nvSpPr>
        <p:spPr>
          <a:xfrm>
            <a:off x="403953" y="4471762"/>
            <a:ext cx="11355925" cy="21894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864850" y="1161602"/>
            <a:ext cx="2873864" cy="369332"/>
          </a:xfrm>
          <a:prstGeom prst="rect">
            <a:avLst/>
          </a:prstGeom>
        </p:spPr>
        <p:txBody>
          <a:bodyPr wrap="none">
            <a:spAutoFit/>
          </a:bodyPr>
          <a:lstStyle/>
          <a:p>
            <a:r>
              <a:rPr lang="en-US" dirty="0" smtClean="0">
                <a:solidFill>
                  <a:schemeClr val="bg1">
                    <a:lumMod val="75000"/>
                  </a:schemeClr>
                </a:solidFill>
                <a:latin typeface="Gill Sans MT" panose="020B0502020104020203" pitchFamily="34" charset="0"/>
              </a:rPr>
              <a:t>Marketing Strategy - Patients</a:t>
            </a:r>
            <a:endParaRPr lang="en-US" dirty="0">
              <a:solidFill>
                <a:schemeClr val="bg1">
                  <a:lumMod val="75000"/>
                </a:schemeClr>
              </a:solidFill>
              <a:latin typeface="Gill Sans MT" panose="020B0502020104020203" pitchFamily="34" charset="0"/>
            </a:endParaRPr>
          </a:p>
        </p:txBody>
      </p:sp>
      <p:grpSp>
        <p:nvGrpSpPr>
          <p:cNvPr id="56" name="Group 55"/>
          <p:cNvGrpSpPr/>
          <p:nvPr/>
        </p:nvGrpSpPr>
        <p:grpSpPr>
          <a:xfrm>
            <a:off x="3212931" y="436883"/>
            <a:ext cx="5767914" cy="547115"/>
            <a:chOff x="3548211" y="436883"/>
            <a:chExt cx="5767914" cy="547115"/>
          </a:xfrm>
        </p:grpSpPr>
        <p:grpSp>
          <p:nvGrpSpPr>
            <p:cNvPr id="2" name="Google Shape;9778;p48"/>
            <p:cNvGrpSpPr/>
            <p:nvPr/>
          </p:nvGrpSpPr>
          <p:grpSpPr>
            <a:xfrm>
              <a:off x="5138642" y="481841"/>
              <a:ext cx="498489" cy="495528"/>
              <a:chOff x="3541011" y="3367320"/>
              <a:chExt cx="348257" cy="346188"/>
            </a:xfrm>
            <a:solidFill>
              <a:schemeClr val="bg1">
                <a:lumMod val="85000"/>
              </a:schemeClr>
            </a:solidFill>
          </p:grpSpPr>
          <p:sp>
            <p:nvSpPr>
              <p:cNvPr id="3" name="Google Shape;9779;p48"/>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780;p48"/>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81;p48"/>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2;p48"/>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0006;p48"/>
            <p:cNvSpPr/>
            <p:nvPr/>
          </p:nvSpPr>
          <p:spPr>
            <a:xfrm>
              <a:off x="5841457" y="507417"/>
              <a:ext cx="472875" cy="432463"/>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307;p48"/>
            <p:cNvGrpSpPr/>
            <p:nvPr/>
          </p:nvGrpSpPr>
          <p:grpSpPr>
            <a:xfrm>
              <a:off x="3548211" y="481841"/>
              <a:ext cx="352720" cy="490783"/>
              <a:chOff x="910723" y="1508212"/>
              <a:chExt cx="251660" cy="350166"/>
            </a:xfrm>
            <a:solidFill>
              <a:schemeClr val="bg1">
                <a:lumMod val="85000"/>
              </a:schemeClr>
            </a:solidFill>
          </p:grpSpPr>
          <p:sp>
            <p:nvSpPr>
              <p:cNvPr id="9" name="Google Shape;9308;p48"/>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9;p48"/>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10;p48"/>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11;p48"/>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12;p48"/>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3;p48"/>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4;p48"/>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15;p48"/>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16;p48"/>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17;p48"/>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18;p48"/>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19;p48"/>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20;p48"/>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21;p48"/>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22;p48"/>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23;p48"/>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24;p48"/>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981;p48"/>
            <p:cNvGrpSpPr/>
            <p:nvPr/>
          </p:nvGrpSpPr>
          <p:grpSpPr>
            <a:xfrm>
              <a:off x="4244012" y="520399"/>
              <a:ext cx="594646" cy="463599"/>
              <a:chOff x="2611458" y="3816374"/>
              <a:chExt cx="426329" cy="332375"/>
            </a:xfrm>
            <a:solidFill>
              <a:schemeClr val="bg1">
                <a:lumMod val="85000"/>
              </a:schemeClr>
            </a:solidFill>
          </p:grpSpPr>
          <p:sp>
            <p:nvSpPr>
              <p:cNvPr id="27" name="Google Shape;9982;p4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83;p4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84;p4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85;p4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86;p4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87;p4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88;p4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89;p4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90;p4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91;p4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9571;p48"/>
            <p:cNvGrpSpPr/>
            <p:nvPr/>
          </p:nvGrpSpPr>
          <p:grpSpPr>
            <a:xfrm>
              <a:off x="6661099" y="436883"/>
              <a:ext cx="330185" cy="527016"/>
              <a:chOff x="4054103" y="2430191"/>
              <a:chExt cx="218687" cy="349052"/>
            </a:xfrm>
            <a:solidFill>
              <a:schemeClr val="tx2"/>
            </a:solidFill>
          </p:grpSpPr>
          <p:sp>
            <p:nvSpPr>
              <p:cNvPr id="38" name="Google Shape;9572;p48"/>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73;p48"/>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9975;p48"/>
            <p:cNvSpPr/>
            <p:nvPr/>
          </p:nvSpPr>
          <p:spPr>
            <a:xfrm>
              <a:off x="8130213" y="509089"/>
              <a:ext cx="449951" cy="375365"/>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nvGrpSpPr>
            <p:cNvPr id="46" name="Google Shape;9520;p48"/>
            <p:cNvGrpSpPr/>
            <p:nvPr/>
          </p:nvGrpSpPr>
          <p:grpSpPr>
            <a:xfrm>
              <a:off x="7338051" y="436883"/>
              <a:ext cx="559032" cy="497236"/>
              <a:chOff x="854261" y="2908813"/>
              <a:chExt cx="377474" cy="335748"/>
            </a:xfrm>
            <a:solidFill>
              <a:schemeClr val="bg1">
                <a:lumMod val="85000"/>
              </a:schemeClr>
            </a:solidFill>
          </p:grpSpPr>
          <p:sp>
            <p:nvSpPr>
              <p:cNvPr id="47" name="Google Shape;9521;p48"/>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8" name="Google Shape;9522;p48"/>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49" name="Google Shape;9523;p48"/>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0" name="Google Shape;9524;p48"/>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51" name="Google Shape;9525;p48"/>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grp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grpSp>
          <p:nvGrpSpPr>
            <p:cNvPr id="52" name="Google Shape;9871;p48"/>
            <p:cNvGrpSpPr/>
            <p:nvPr/>
          </p:nvGrpSpPr>
          <p:grpSpPr>
            <a:xfrm>
              <a:off x="8839333" y="436883"/>
              <a:ext cx="476792" cy="474718"/>
              <a:chOff x="3996113" y="4291176"/>
              <a:chExt cx="336512" cy="335048"/>
            </a:xfrm>
            <a:solidFill>
              <a:schemeClr val="bg1">
                <a:lumMod val="85000"/>
              </a:schemeClr>
            </a:solidFill>
          </p:grpSpPr>
          <p:sp>
            <p:nvSpPr>
              <p:cNvPr id="53" name="Google Shape;9872;p48"/>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73;p48"/>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874;p48"/>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 name="Group 153"/>
          <p:cNvGrpSpPr/>
          <p:nvPr/>
        </p:nvGrpSpPr>
        <p:grpSpPr>
          <a:xfrm>
            <a:off x="828456" y="1521156"/>
            <a:ext cx="10750456" cy="3319938"/>
            <a:chOff x="813907" y="1374506"/>
            <a:chExt cx="10750456" cy="3319938"/>
          </a:xfrm>
        </p:grpSpPr>
        <p:sp>
          <p:nvSpPr>
            <p:cNvPr id="113" name="Rectangle 112"/>
            <p:cNvSpPr/>
            <p:nvPr/>
          </p:nvSpPr>
          <p:spPr>
            <a:xfrm>
              <a:off x="9697015" y="4298097"/>
              <a:ext cx="1867348" cy="369332"/>
            </a:xfrm>
            <a:prstGeom prst="rect">
              <a:avLst/>
            </a:prstGeom>
          </p:spPr>
          <p:txBody>
            <a:bodyPr wrap="square">
              <a:spAutoFit/>
            </a:bodyPr>
            <a:lstStyle/>
            <a:p>
              <a:pPr algn="ctr"/>
              <a:r>
                <a:rPr lang="en-US" b="1" dirty="0" smtClean="0"/>
                <a:t>Not Necessary</a:t>
              </a:r>
              <a:endParaRPr lang="en-US" b="1" dirty="0"/>
            </a:p>
          </p:txBody>
        </p:sp>
        <p:grpSp>
          <p:nvGrpSpPr>
            <p:cNvPr id="153" name="Group 152"/>
            <p:cNvGrpSpPr/>
            <p:nvPr/>
          </p:nvGrpSpPr>
          <p:grpSpPr>
            <a:xfrm>
              <a:off x="813907" y="1374506"/>
              <a:ext cx="10354120" cy="3319938"/>
              <a:chOff x="813907" y="1374506"/>
              <a:chExt cx="10354120" cy="3319938"/>
            </a:xfrm>
          </p:grpSpPr>
          <p:grpSp>
            <p:nvGrpSpPr>
              <p:cNvPr id="40" name="Group 39"/>
              <p:cNvGrpSpPr/>
              <p:nvPr/>
            </p:nvGrpSpPr>
            <p:grpSpPr>
              <a:xfrm>
                <a:off x="1010537" y="2494406"/>
                <a:ext cx="10157490" cy="1830706"/>
                <a:chOff x="602350" y="2732150"/>
                <a:chExt cx="8280312" cy="1492378"/>
              </a:xfrm>
            </p:grpSpPr>
            <p:grpSp>
              <p:nvGrpSpPr>
                <p:cNvPr id="92" name="Google Shape;7274;p42"/>
                <p:cNvGrpSpPr/>
                <p:nvPr/>
              </p:nvGrpSpPr>
              <p:grpSpPr>
                <a:xfrm>
                  <a:off x="7656132" y="2732150"/>
                  <a:ext cx="1226530" cy="1492378"/>
                  <a:chOff x="2332276" y="1617273"/>
                  <a:chExt cx="1090776" cy="1327202"/>
                </a:xfrm>
              </p:grpSpPr>
              <p:sp>
                <p:nvSpPr>
                  <p:cNvPr id="101" name="Google Shape;7275;p42"/>
                  <p:cNvSpPr/>
                  <p:nvPr/>
                </p:nvSpPr>
                <p:spPr>
                  <a:xfrm>
                    <a:off x="2507427" y="1792397"/>
                    <a:ext cx="740376" cy="740373"/>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276;p42"/>
                  <p:cNvSpPr/>
                  <p:nvPr/>
                </p:nvSpPr>
                <p:spPr>
                  <a:xfrm>
                    <a:off x="2332276" y="1617273"/>
                    <a:ext cx="1090776" cy="1273948"/>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277;p4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7278;p42"/>
                <p:cNvGrpSpPr/>
                <p:nvPr/>
              </p:nvGrpSpPr>
              <p:grpSpPr>
                <a:xfrm>
                  <a:off x="6478796" y="2732150"/>
                  <a:ext cx="1226390" cy="1492378"/>
                  <a:chOff x="1285251" y="1617273"/>
                  <a:chExt cx="1090651" cy="1327202"/>
                </a:xfrm>
              </p:grpSpPr>
              <p:sp>
                <p:nvSpPr>
                  <p:cNvPr id="98" name="Google Shape;7279;p42"/>
                  <p:cNvSpPr/>
                  <p:nvPr/>
                </p:nvSpPr>
                <p:spPr>
                  <a:xfrm>
                    <a:off x="1460301" y="1792397"/>
                    <a:ext cx="740476" cy="740373"/>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280;p42"/>
                  <p:cNvSpPr/>
                  <p:nvPr/>
                </p:nvSpPr>
                <p:spPr>
                  <a:xfrm>
                    <a:off x="1285251" y="1617273"/>
                    <a:ext cx="1090651" cy="1273948"/>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281;p4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7282;p42"/>
                <p:cNvGrpSpPr/>
                <p:nvPr/>
              </p:nvGrpSpPr>
              <p:grpSpPr>
                <a:xfrm>
                  <a:off x="5301349" y="2732150"/>
                  <a:ext cx="1226502" cy="1492378"/>
                  <a:chOff x="238125" y="1617273"/>
                  <a:chExt cx="1090751" cy="1327202"/>
                </a:xfrm>
              </p:grpSpPr>
              <p:sp>
                <p:nvSpPr>
                  <p:cNvPr id="95" name="Google Shape;7283;p42"/>
                  <p:cNvSpPr/>
                  <p:nvPr/>
                </p:nvSpPr>
                <p:spPr>
                  <a:xfrm>
                    <a:off x="413250" y="1792397"/>
                    <a:ext cx="740376" cy="740373"/>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284;p42"/>
                  <p:cNvSpPr/>
                  <p:nvPr/>
                </p:nvSpPr>
                <p:spPr>
                  <a:xfrm>
                    <a:off x="238125" y="1617273"/>
                    <a:ext cx="1090751" cy="1273948"/>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285;p4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269;p42"/>
                <p:cNvGrpSpPr/>
                <p:nvPr/>
              </p:nvGrpSpPr>
              <p:grpSpPr>
                <a:xfrm>
                  <a:off x="602350" y="2732150"/>
                  <a:ext cx="4758647" cy="1492378"/>
                  <a:chOff x="5194708" y="3484366"/>
                  <a:chExt cx="3148146" cy="987304"/>
                </a:xfrm>
              </p:grpSpPr>
              <p:grpSp>
                <p:nvGrpSpPr>
                  <p:cNvPr id="74" name="Google Shape;7270;p42"/>
                  <p:cNvGrpSpPr/>
                  <p:nvPr/>
                </p:nvGrpSpPr>
                <p:grpSpPr>
                  <a:xfrm>
                    <a:off x="7531519" y="3484366"/>
                    <a:ext cx="811335" cy="987304"/>
                    <a:chOff x="3379425" y="1617275"/>
                    <a:chExt cx="1090650" cy="1327200"/>
                  </a:xfrm>
                </p:grpSpPr>
                <p:sp>
                  <p:nvSpPr>
                    <p:cNvPr id="87" name="Google Shape;7271;p4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272;p4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273;p4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274;p42"/>
                  <p:cNvGrpSpPr/>
                  <p:nvPr/>
                </p:nvGrpSpPr>
                <p:grpSpPr>
                  <a:xfrm>
                    <a:off x="6752544" y="3484366"/>
                    <a:ext cx="811428" cy="987304"/>
                    <a:chOff x="2332275" y="1617275"/>
                    <a:chExt cx="1090775" cy="1327200"/>
                  </a:xfrm>
                </p:grpSpPr>
                <p:sp>
                  <p:nvSpPr>
                    <p:cNvPr id="84" name="Google Shape;7275;p4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276;p4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277;p4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278;p42"/>
                  <p:cNvGrpSpPr/>
                  <p:nvPr/>
                </p:nvGrpSpPr>
                <p:grpSpPr>
                  <a:xfrm>
                    <a:off x="5973662" y="3484366"/>
                    <a:ext cx="811335" cy="987304"/>
                    <a:chOff x="1285250" y="1617275"/>
                    <a:chExt cx="1090650" cy="1327200"/>
                  </a:xfrm>
                </p:grpSpPr>
                <p:sp>
                  <p:nvSpPr>
                    <p:cNvPr id="81" name="Google Shape;7279;p4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280;p4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281;p4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282;p42"/>
                  <p:cNvGrpSpPr/>
                  <p:nvPr/>
                </p:nvGrpSpPr>
                <p:grpSpPr>
                  <a:xfrm>
                    <a:off x="5194708" y="3484366"/>
                    <a:ext cx="811409" cy="987304"/>
                    <a:chOff x="238125" y="1617275"/>
                    <a:chExt cx="1090750" cy="1327200"/>
                  </a:xfrm>
                </p:grpSpPr>
                <p:sp>
                  <p:nvSpPr>
                    <p:cNvPr id="78" name="Google Shape;7283;p4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284;p4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285;p4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7" name="Rectangle 106"/>
              <p:cNvSpPr/>
              <p:nvPr/>
            </p:nvSpPr>
            <p:spPr>
              <a:xfrm>
                <a:off x="813907" y="4314212"/>
                <a:ext cx="1867348" cy="369332"/>
              </a:xfrm>
              <a:prstGeom prst="rect">
                <a:avLst/>
              </a:prstGeom>
            </p:spPr>
            <p:txBody>
              <a:bodyPr wrap="square">
                <a:spAutoFit/>
              </a:bodyPr>
              <a:lstStyle/>
              <a:p>
                <a:pPr algn="ctr"/>
                <a:r>
                  <a:rPr lang="en-US" b="1" dirty="0" smtClean="0"/>
                  <a:t>Perfect</a:t>
                </a:r>
                <a:endParaRPr lang="en-US" b="1" dirty="0"/>
              </a:p>
            </p:txBody>
          </p:sp>
          <p:sp>
            <p:nvSpPr>
              <p:cNvPr id="108" name="Rectangle 107"/>
              <p:cNvSpPr/>
              <p:nvPr/>
            </p:nvSpPr>
            <p:spPr>
              <a:xfrm>
                <a:off x="2258149" y="4325112"/>
                <a:ext cx="1867348" cy="369332"/>
              </a:xfrm>
              <a:prstGeom prst="rect">
                <a:avLst/>
              </a:prstGeom>
            </p:spPr>
            <p:txBody>
              <a:bodyPr wrap="square">
                <a:spAutoFit/>
              </a:bodyPr>
              <a:lstStyle/>
              <a:p>
                <a:pPr algn="ctr"/>
                <a:r>
                  <a:rPr lang="en-US" b="1" dirty="0" smtClean="0"/>
                  <a:t>Responsible</a:t>
                </a:r>
                <a:endParaRPr lang="en-US" b="1" dirty="0"/>
              </a:p>
            </p:txBody>
          </p:sp>
          <p:sp>
            <p:nvSpPr>
              <p:cNvPr id="109" name="Rectangle 108"/>
              <p:cNvSpPr/>
              <p:nvPr/>
            </p:nvSpPr>
            <p:spPr>
              <a:xfrm>
                <a:off x="3664369" y="4325112"/>
                <a:ext cx="1867348" cy="369332"/>
              </a:xfrm>
              <a:prstGeom prst="rect">
                <a:avLst/>
              </a:prstGeom>
            </p:spPr>
            <p:txBody>
              <a:bodyPr wrap="square">
                <a:spAutoFit/>
              </a:bodyPr>
              <a:lstStyle/>
              <a:p>
                <a:pPr algn="ctr"/>
                <a:r>
                  <a:rPr lang="en-US" b="1" dirty="0" smtClean="0"/>
                  <a:t>Detached</a:t>
                </a:r>
                <a:endParaRPr lang="en-US" b="1" dirty="0"/>
              </a:p>
            </p:txBody>
          </p:sp>
          <p:sp>
            <p:nvSpPr>
              <p:cNvPr id="110" name="Rectangle 109"/>
              <p:cNvSpPr/>
              <p:nvPr/>
            </p:nvSpPr>
            <p:spPr>
              <a:xfrm>
                <a:off x="5109103" y="4325112"/>
                <a:ext cx="1867348" cy="369332"/>
              </a:xfrm>
              <a:prstGeom prst="rect">
                <a:avLst/>
              </a:prstGeom>
            </p:spPr>
            <p:txBody>
              <a:bodyPr wrap="square">
                <a:spAutoFit/>
              </a:bodyPr>
              <a:lstStyle/>
              <a:p>
                <a:pPr algn="ctr"/>
                <a:r>
                  <a:rPr lang="en-US" b="1" dirty="0" smtClean="0"/>
                  <a:t>Stressed-Out</a:t>
                </a:r>
                <a:endParaRPr lang="en-US" b="1" dirty="0"/>
              </a:p>
            </p:txBody>
          </p:sp>
          <p:sp>
            <p:nvSpPr>
              <p:cNvPr id="111" name="Rectangle 110"/>
              <p:cNvSpPr/>
              <p:nvPr/>
            </p:nvSpPr>
            <p:spPr>
              <a:xfrm>
                <a:off x="6603291" y="4325112"/>
                <a:ext cx="1867348" cy="369332"/>
              </a:xfrm>
              <a:prstGeom prst="rect">
                <a:avLst/>
              </a:prstGeom>
            </p:spPr>
            <p:txBody>
              <a:bodyPr wrap="square">
                <a:spAutoFit/>
              </a:bodyPr>
              <a:lstStyle/>
              <a:p>
                <a:pPr algn="ctr"/>
                <a:r>
                  <a:rPr lang="en-US" b="1" dirty="0" smtClean="0"/>
                  <a:t>Burdened</a:t>
                </a:r>
                <a:endParaRPr lang="en-US" b="1" dirty="0"/>
              </a:p>
            </p:txBody>
          </p:sp>
          <p:sp>
            <p:nvSpPr>
              <p:cNvPr id="112" name="Rectangle 111"/>
              <p:cNvSpPr/>
              <p:nvPr/>
            </p:nvSpPr>
            <p:spPr>
              <a:xfrm>
                <a:off x="8070788" y="4316142"/>
                <a:ext cx="1867348" cy="369332"/>
              </a:xfrm>
              <a:prstGeom prst="rect">
                <a:avLst/>
              </a:prstGeom>
            </p:spPr>
            <p:txBody>
              <a:bodyPr wrap="square">
                <a:spAutoFit/>
              </a:bodyPr>
              <a:lstStyle/>
              <a:p>
                <a:pPr algn="ctr"/>
                <a:r>
                  <a:rPr lang="en-US" b="1" dirty="0" smtClean="0"/>
                  <a:t>Fearful</a:t>
                </a:r>
                <a:endParaRPr lang="en-US" b="1" dirty="0"/>
              </a:p>
            </p:txBody>
          </p:sp>
          <p:sp>
            <p:nvSpPr>
              <p:cNvPr id="114" name="Rectangle 113"/>
              <p:cNvSpPr/>
              <p:nvPr/>
            </p:nvSpPr>
            <p:spPr>
              <a:xfrm>
                <a:off x="2279066" y="1421183"/>
                <a:ext cx="1867348" cy="369332"/>
              </a:xfrm>
              <a:prstGeom prst="rect">
                <a:avLst/>
              </a:prstGeom>
            </p:spPr>
            <p:txBody>
              <a:bodyPr wrap="square">
                <a:spAutoFit/>
              </a:bodyPr>
              <a:lstStyle/>
              <a:p>
                <a:pPr algn="ctr"/>
                <a:r>
                  <a:rPr lang="en-US" b="1" dirty="0" smtClean="0"/>
                  <a:t>The dental users</a:t>
                </a:r>
                <a:endParaRPr lang="en-US" b="1" dirty="0"/>
              </a:p>
            </p:txBody>
          </p:sp>
          <p:sp>
            <p:nvSpPr>
              <p:cNvPr id="115" name="Rectangle 114"/>
              <p:cNvSpPr/>
              <p:nvPr/>
            </p:nvSpPr>
            <p:spPr>
              <a:xfrm>
                <a:off x="7016381" y="1374506"/>
                <a:ext cx="2564998" cy="369332"/>
              </a:xfrm>
              <a:prstGeom prst="rect">
                <a:avLst/>
              </a:prstGeom>
            </p:spPr>
            <p:txBody>
              <a:bodyPr wrap="square">
                <a:spAutoFit/>
              </a:bodyPr>
              <a:lstStyle/>
              <a:p>
                <a:pPr algn="ctr"/>
                <a:r>
                  <a:rPr lang="en-US" b="1" dirty="0" smtClean="0"/>
                  <a:t>The dental non-users</a:t>
                </a:r>
                <a:endParaRPr lang="en-US" b="1" dirty="0"/>
              </a:p>
            </p:txBody>
          </p:sp>
          <p:cxnSp>
            <p:nvCxnSpPr>
              <p:cNvPr id="126" name="Elbow Connector 125"/>
              <p:cNvCxnSpPr>
                <a:stCxn id="114" idx="2"/>
              </p:cNvCxnSpPr>
              <p:nvPr/>
            </p:nvCxnSpPr>
            <p:spPr>
              <a:xfrm rot="16200000" flipH="1">
                <a:off x="3765771" y="1237483"/>
                <a:ext cx="332579" cy="1438641"/>
              </a:xfrm>
              <a:prstGeom prst="bentConnector2">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114" idx="2"/>
              </p:cNvCxnSpPr>
              <p:nvPr/>
            </p:nvCxnSpPr>
            <p:spPr>
              <a:xfrm rot="5400000">
                <a:off x="2298485" y="1208840"/>
                <a:ext cx="332581" cy="1495931"/>
              </a:xfrm>
              <a:prstGeom prst="bentConnector2">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stCxn id="115" idx="2"/>
              </p:cNvCxnSpPr>
              <p:nvPr/>
            </p:nvCxnSpPr>
            <p:spPr>
              <a:xfrm rot="16200000" flipH="1">
                <a:off x="9171091" y="871627"/>
                <a:ext cx="388478" cy="2132900"/>
              </a:xfrm>
              <a:prstGeom prst="bentConnector2">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Elbow Connector 136"/>
              <p:cNvCxnSpPr>
                <a:stCxn id="115" idx="2"/>
              </p:cNvCxnSpPr>
              <p:nvPr/>
            </p:nvCxnSpPr>
            <p:spPr>
              <a:xfrm rot="5400000">
                <a:off x="7003064" y="836500"/>
                <a:ext cx="388478" cy="2203154"/>
              </a:xfrm>
              <a:prstGeom prst="bentConnector2">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653922" y="2132238"/>
                <a:ext cx="0" cy="36216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3213702" y="2132238"/>
                <a:ext cx="0" cy="36216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741740" y="2132238"/>
                <a:ext cx="0" cy="36216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6095726" y="2132238"/>
                <a:ext cx="0" cy="36216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7520638" y="2132237"/>
                <a:ext cx="0" cy="36216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8980845" y="2132237"/>
                <a:ext cx="0" cy="36216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0423198" y="2132237"/>
                <a:ext cx="0" cy="36216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62" name="Oval 161"/>
          <p:cNvSpPr/>
          <p:nvPr/>
        </p:nvSpPr>
        <p:spPr>
          <a:xfrm>
            <a:off x="4135863" y="3519680"/>
            <a:ext cx="438390" cy="44057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2659429" y="3519680"/>
            <a:ext cx="438390" cy="44057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1216732" y="3519680"/>
            <a:ext cx="438390" cy="44057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5535424" y="3519680"/>
            <a:ext cx="438390" cy="44057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a:off x="6998135" y="3519680"/>
            <a:ext cx="438390" cy="44057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8515582" y="3519679"/>
            <a:ext cx="438390" cy="44057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9969489" y="3519679"/>
            <a:ext cx="438390" cy="44057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1056118" y="3553826"/>
            <a:ext cx="759618" cy="369332"/>
          </a:xfrm>
          <a:prstGeom prst="rect">
            <a:avLst/>
          </a:prstGeom>
        </p:spPr>
        <p:txBody>
          <a:bodyPr wrap="square">
            <a:spAutoFit/>
          </a:bodyPr>
          <a:lstStyle/>
          <a:p>
            <a:pPr algn="ctr"/>
            <a:r>
              <a:rPr lang="en-US" b="1" dirty="0" smtClean="0">
                <a:solidFill>
                  <a:schemeClr val="bg1"/>
                </a:solidFill>
              </a:rPr>
              <a:t>30%</a:t>
            </a:r>
            <a:endParaRPr lang="en-US" b="1" dirty="0">
              <a:solidFill>
                <a:schemeClr val="bg1"/>
              </a:solidFill>
            </a:endParaRPr>
          </a:p>
        </p:txBody>
      </p:sp>
      <p:sp>
        <p:nvSpPr>
          <p:cNvPr id="156" name="Rectangle 155"/>
          <p:cNvSpPr/>
          <p:nvPr/>
        </p:nvSpPr>
        <p:spPr>
          <a:xfrm>
            <a:off x="2545065" y="3555112"/>
            <a:ext cx="664019" cy="369332"/>
          </a:xfrm>
          <a:prstGeom prst="rect">
            <a:avLst/>
          </a:prstGeom>
        </p:spPr>
        <p:txBody>
          <a:bodyPr wrap="square">
            <a:spAutoFit/>
          </a:bodyPr>
          <a:lstStyle/>
          <a:p>
            <a:pPr algn="ctr"/>
            <a:r>
              <a:rPr lang="en-US" b="1" dirty="0" smtClean="0">
                <a:solidFill>
                  <a:schemeClr val="bg1"/>
                </a:solidFill>
              </a:rPr>
              <a:t>21%</a:t>
            </a:r>
            <a:endParaRPr lang="en-US" b="1" dirty="0">
              <a:solidFill>
                <a:schemeClr val="bg1"/>
              </a:solidFill>
            </a:endParaRPr>
          </a:p>
        </p:txBody>
      </p:sp>
      <p:sp>
        <p:nvSpPr>
          <p:cNvPr id="157" name="Rectangle 156"/>
          <p:cNvSpPr/>
          <p:nvPr/>
        </p:nvSpPr>
        <p:spPr>
          <a:xfrm>
            <a:off x="4017151" y="3557728"/>
            <a:ext cx="664019" cy="369332"/>
          </a:xfrm>
          <a:prstGeom prst="rect">
            <a:avLst/>
          </a:prstGeom>
        </p:spPr>
        <p:txBody>
          <a:bodyPr wrap="square">
            <a:spAutoFit/>
          </a:bodyPr>
          <a:lstStyle/>
          <a:p>
            <a:pPr algn="ctr"/>
            <a:r>
              <a:rPr lang="en-US" b="1" dirty="0" smtClean="0">
                <a:solidFill>
                  <a:schemeClr val="bg1"/>
                </a:solidFill>
              </a:rPr>
              <a:t>15%</a:t>
            </a:r>
            <a:endParaRPr lang="en-US" b="1" dirty="0">
              <a:solidFill>
                <a:schemeClr val="bg1"/>
              </a:solidFill>
            </a:endParaRPr>
          </a:p>
        </p:txBody>
      </p:sp>
      <p:sp>
        <p:nvSpPr>
          <p:cNvPr id="158" name="Rectangle 157"/>
          <p:cNvSpPr/>
          <p:nvPr/>
        </p:nvSpPr>
        <p:spPr>
          <a:xfrm>
            <a:off x="5420390" y="3544444"/>
            <a:ext cx="664019" cy="369332"/>
          </a:xfrm>
          <a:prstGeom prst="rect">
            <a:avLst/>
          </a:prstGeom>
        </p:spPr>
        <p:txBody>
          <a:bodyPr wrap="square">
            <a:spAutoFit/>
          </a:bodyPr>
          <a:lstStyle/>
          <a:p>
            <a:pPr algn="ctr"/>
            <a:r>
              <a:rPr lang="en-US" b="1" dirty="0" smtClean="0">
                <a:solidFill>
                  <a:schemeClr val="bg1"/>
                </a:solidFill>
              </a:rPr>
              <a:t>10%</a:t>
            </a:r>
            <a:endParaRPr lang="en-US" b="1" dirty="0">
              <a:solidFill>
                <a:schemeClr val="bg1"/>
              </a:solidFill>
            </a:endParaRPr>
          </a:p>
        </p:txBody>
      </p:sp>
      <p:sp>
        <p:nvSpPr>
          <p:cNvPr id="159" name="Rectangle 158"/>
          <p:cNvSpPr/>
          <p:nvPr/>
        </p:nvSpPr>
        <p:spPr>
          <a:xfrm>
            <a:off x="6875942" y="3557728"/>
            <a:ext cx="664019" cy="369332"/>
          </a:xfrm>
          <a:prstGeom prst="rect">
            <a:avLst/>
          </a:prstGeom>
        </p:spPr>
        <p:txBody>
          <a:bodyPr wrap="square">
            <a:spAutoFit/>
          </a:bodyPr>
          <a:lstStyle/>
          <a:p>
            <a:pPr algn="ctr"/>
            <a:r>
              <a:rPr lang="en-US" b="1" dirty="0" smtClean="0">
                <a:solidFill>
                  <a:schemeClr val="bg1"/>
                </a:solidFill>
              </a:rPr>
              <a:t>8%</a:t>
            </a:r>
            <a:endParaRPr lang="en-US" b="1" dirty="0">
              <a:solidFill>
                <a:schemeClr val="bg1"/>
              </a:solidFill>
            </a:endParaRPr>
          </a:p>
        </p:txBody>
      </p:sp>
      <p:sp>
        <p:nvSpPr>
          <p:cNvPr id="160" name="Rectangle 159"/>
          <p:cNvSpPr/>
          <p:nvPr/>
        </p:nvSpPr>
        <p:spPr>
          <a:xfrm>
            <a:off x="8410030" y="3555300"/>
            <a:ext cx="664019" cy="369332"/>
          </a:xfrm>
          <a:prstGeom prst="rect">
            <a:avLst/>
          </a:prstGeom>
        </p:spPr>
        <p:txBody>
          <a:bodyPr wrap="square">
            <a:spAutoFit/>
          </a:bodyPr>
          <a:lstStyle/>
          <a:p>
            <a:pPr algn="ctr"/>
            <a:r>
              <a:rPr lang="en-US" b="1" dirty="0" smtClean="0">
                <a:solidFill>
                  <a:schemeClr val="bg1"/>
                </a:solidFill>
              </a:rPr>
              <a:t>8%</a:t>
            </a:r>
            <a:endParaRPr lang="en-US" b="1" dirty="0">
              <a:solidFill>
                <a:schemeClr val="bg1"/>
              </a:solidFill>
            </a:endParaRPr>
          </a:p>
        </p:txBody>
      </p:sp>
      <p:sp>
        <p:nvSpPr>
          <p:cNvPr id="161" name="Rectangle 160"/>
          <p:cNvSpPr/>
          <p:nvPr/>
        </p:nvSpPr>
        <p:spPr>
          <a:xfrm>
            <a:off x="9854270" y="3555300"/>
            <a:ext cx="664019" cy="369332"/>
          </a:xfrm>
          <a:prstGeom prst="rect">
            <a:avLst/>
          </a:prstGeom>
        </p:spPr>
        <p:txBody>
          <a:bodyPr wrap="square">
            <a:spAutoFit/>
          </a:bodyPr>
          <a:lstStyle/>
          <a:p>
            <a:pPr algn="ctr"/>
            <a:r>
              <a:rPr lang="en-US" b="1" dirty="0" smtClean="0">
                <a:solidFill>
                  <a:schemeClr val="bg1"/>
                </a:solidFill>
              </a:rPr>
              <a:t>7%</a:t>
            </a:r>
            <a:endParaRPr lang="en-US" b="1" dirty="0">
              <a:solidFill>
                <a:schemeClr val="bg1"/>
              </a:solidFill>
            </a:endParaRPr>
          </a:p>
        </p:txBody>
      </p:sp>
      <p:sp>
        <p:nvSpPr>
          <p:cNvPr id="169" name="Rectangle 168"/>
          <p:cNvSpPr/>
          <p:nvPr/>
        </p:nvSpPr>
        <p:spPr>
          <a:xfrm rot="16200000">
            <a:off x="-259771" y="5085966"/>
            <a:ext cx="1867348" cy="338554"/>
          </a:xfrm>
          <a:prstGeom prst="rect">
            <a:avLst/>
          </a:prstGeom>
        </p:spPr>
        <p:txBody>
          <a:bodyPr wrap="square">
            <a:spAutoFit/>
          </a:bodyPr>
          <a:lstStyle/>
          <a:p>
            <a:pPr algn="ctr"/>
            <a:r>
              <a:rPr lang="en-US" sz="1600" b="1" dirty="0" smtClean="0"/>
              <a:t>Drivers</a:t>
            </a:r>
            <a:endParaRPr lang="en-US" sz="1600" b="1" dirty="0"/>
          </a:p>
        </p:txBody>
      </p:sp>
      <p:sp>
        <p:nvSpPr>
          <p:cNvPr id="170" name="Rectangle 169"/>
          <p:cNvSpPr/>
          <p:nvPr/>
        </p:nvSpPr>
        <p:spPr>
          <a:xfrm rot="16200000">
            <a:off x="27736" y="5982411"/>
            <a:ext cx="1270717" cy="338554"/>
          </a:xfrm>
          <a:prstGeom prst="rect">
            <a:avLst/>
          </a:prstGeom>
        </p:spPr>
        <p:txBody>
          <a:bodyPr wrap="square">
            <a:spAutoFit/>
          </a:bodyPr>
          <a:lstStyle/>
          <a:p>
            <a:pPr algn="ctr"/>
            <a:r>
              <a:rPr lang="en-US" sz="1600" b="1" dirty="0" smtClean="0"/>
              <a:t>Barriers</a:t>
            </a:r>
            <a:endParaRPr lang="en-US" sz="1600" b="1" dirty="0"/>
          </a:p>
        </p:txBody>
      </p:sp>
      <p:sp>
        <p:nvSpPr>
          <p:cNvPr id="171" name="Rectangle 170"/>
          <p:cNvSpPr/>
          <p:nvPr/>
        </p:nvSpPr>
        <p:spPr>
          <a:xfrm>
            <a:off x="991226" y="4795203"/>
            <a:ext cx="1427969" cy="830997"/>
          </a:xfrm>
          <a:prstGeom prst="rect">
            <a:avLst/>
          </a:prstGeom>
        </p:spPr>
        <p:txBody>
          <a:bodyPr wrap="square">
            <a:spAutoFit/>
          </a:bodyPr>
          <a:lstStyle/>
          <a:p>
            <a:pPr marL="285750" indent="-285750">
              <a:buFont typeface="Arial" panose="020B0604020202020204" pitchFamily="34" charset="0"/>
              <a:buChar char="•"/>
            </a:pPr>
            <a:r>
              <a:rPr lang="en-US" sz="1200" dirty="0" smtClean="0"/>
              <a:t>Responsibility</a:t>
            </a:r>
          </a:p>
          <a:p>
            <a:pPr marL="285750" indent="-285750">
              <a:buFont typeface="Arial" panose="020B0604020202020204" pitchFamily="34" charset="0"/>
              <a:buChar char="•"/>
            </a:pPr>
            <a:r>
              <a:rPr lang="en-US" sz="1200" dirty="0" smtClean="0"/>
              <a:t>Vanity</a:t>
            </a:r>
          </a:p>
          <a:p>
            <a:pPr marL="285750" indent="-285750">
              <a:buFont typeface="Arial" panose="020B0604020202020204" pitchFamily="34" charset="0"/>
              <a:buChar char="•"/>
            </a:pPr>
            <a:r>
              <a:rPr lang="en-US" sz="1200" dirty="0" smtClean="0"/>
              <a:t>Insured</a:t>
            </a:r>
          </a:p>
          <a:p>
            <a:pPr marL="285750" indent="-285750">
              <a:buFont typeface="Arial" panose="020B0604020202020204" pitchFamily="34" charset="0"/>
              <a:buChar char="•"/>
            </a:pPr>
            <a:r>
              <a:rPr lang="en-US" sz="1200" dirty="0" smtClean="0"/>
              <a:t>Informed</a:t>
            </a:r>
          </a:p>
        </p:txBody>
      </p:sp>
      <p:sp>
        <p:nvSpPr>
          <p:cNvPr id="172" name="Rectangle 171"/>
          <p:cNvSpPr/>
          <p:nvPr/>
        </p:nvSpPr>
        <p:spPr>
          <a:xfrm>
            <a:off x="991226" y="5659615"/>
            <a:ext cx="1427969" cy="276999"/>
          </a:xfrm>
          <a:prstGeom prst="rect">
            <a:avLst/>
          </a:prstGeom>
        </p:spPr>
        <p:txBody>
          <a:bodyPr wrap="square">
            <a:spAutoFit/>
          </a:bodyPr>
          <a:lstStyle/>
          <a:p>
            <a:pPr marL="285750" indent="-285750">
              <a:buFont typeface="Arial" panose="020B0604020202020204" pitchFamily="34" charset="0"/>
              <a:buChar char="•"/>
            </a:pPr>
            <a:r>
              <a:rPr lang="en-US" sz="1200" dirty="0" smtClean="0"/>
              <a:t>None</a:t>
            </a:r>
          </a:p>
        </p:txBody>
      </p:sp>
      <p:sp>
        <p:nvSpPr>
          <p:cNvPr id="173" name="Rectangle 172"/>
          <p:cNvSpPr/>
          <p:nvPr/>
        </p:nvSpPr>
        <p:spPr>
          <a:xfrm>
            <a:off x="2525135" y="4795203"/>
            <a:ext cx="1427969" cy="276999"/>
          </a:xfrm>
          <a:prstGeom prst="rect">
            <a:avLst/>
          </a:prstGeom>
        </p:spPr>
        <p:txBody>
          <a:bodyPr wrap="square">
            <a:spAutoFit/>
          </a:bodyPr>
          <a:lstStyle/>
          <a:p>
            <a:pPr marL="285750" indent="-285750">
              <a:buFont typeface="Arial" panose="020B0604020202020204" pitchFamily="34" charset="0"/>
              <a:buChar char="•"/>
            </a:pPr>
            <a:r>
              <a:rPr lang="en-US" sz="1200" dirty="0" smtClean="0"/>
              <a:t>Responsibility</a:t>
            </a:r>
          </a:p>
        </p:txBody>
      </p:sp>
      <p:sp>
        <p:nvSpPr>
          <p:cNvPr id="174" name="Rectangle 173"/>
          <p:cNvSpPr/>
          <p:nvPr/>
        </p:nvSpPr>
        <p:spPr>
          <a:xfrm>
            <a:off x="2534707" y="5676267"/>
            <a:ext cx="1427969" cy="646331"/>
          </a:xfrm>
          <a:prstGeom prst="rect">
            <a:avLst/>
          </a:prstGeom>
        </p:spPr>
        <p:txBody>
          <a:bodyPr wrap="square">
            <a:spAutoFit/>
          </a:bodyPr>
          <a:lstStyle/>
          <a:p>
            <a:pPr marL="285750" indent="-285750">
              <a:buFont typeface="Arial" panose="020B0604020202020204" pitchFamily="34" charset="0"/>
              <a:buChar char="•"/>
            </a:pPr>
            <a:r>
              <a:rPr lang="en-US" sz="1200" dirty="0" smtClean="0"/>
              <a:t>Financial (Beyond what benefit covers)</a:t>
            </a:r>
          </a:p>
        </p:txBody>
      </p:sp>
      <p:sp>
        <p:nvSpPr>
          <p:cNvPr id="175" name="Rectangle 174"/>
          <p:cNvSpPr/>
          <p:nvPr/>
        </p:nvSpPr>
        <p:spPr>
          <a:xfrm>
            <a:off x="4019442" y="4817164"/>
            <a:ext cx="1427969" cy="646331"/>
          </a:xfrm>
          <a:prstGeom prst="rect">
            <a:avLst/>
          </a:prstGeom>
        </p:spPr>
        <p:txBody>
          <a:bodyPr wrap="square">
            <a:spAutoFit/>
          </a:bodyPr>
          <a:lstStyle/>
          <a:p>
            <a:pPr marL="285750" indent="-285750">
              <a:buFont typeface="Arial" panose="020B0604020202020204" pitchFamily="34" charset="0"/>
              <a:buChar char="•"/>
            </a:pPr>
            <a:r>
              <a:rPr lang="en-US" sz="1200" dirty="0" smtClean="0"/>
              <a:t>Support from loved ones</a:t>
            </a:r>
          </a:p>
          <a:p>
            <a:pPr marL="285750" indent="-285750">
              <a:buFont typeface="Arial" panose="020B0604020202020204" pitchFamily="34" charset="0"/>
              <a:buChar char="•"/>
            </a:pPr>
            <a:r>
              <a:rPr lang="en-US" sz="1200" dirty="0" smtClean="0"/>
              <a:t>Insured</a:t>
            </a:r>
          </a:p>
        </p:txBody>
      </p:sp>
      <p:sp>
        <p:nvSpPr>
          <p:cNvPr id="176" name="Rectangle 175"/>
          <p:cNvSpPr/>
          <p:nvPr/>
        </p:nvSpPr>
        <p:spPr>
          <a:xfrm>
            <a:off x="4047212" y="5647334"/>
            <a:ext cx="1427969" cy="646331"/>
          </a:xfrm>
          <a:prstGeom prst="rect">
            <a:avLst/>
          </a:prstGeom>
        </p:spPr>
        <p:txBody>
          <a:bodyPr wrap="square">
            <a:spAutoFit/>
          </a:bodyPr>
          <a:lstStyle/>
          <a:p>
            <a:pPr marL="285750" indent="-285750">
              <a:buFont typeface="Arial" panose="020B0604020202020204" pitchFamily="34" charset="0"/>
              <a:buChar char="•"/>
            </a:pPr>
            <a:r>
              <a:rPr lang="en-US" sz="1200" dirty="0" smtClean="0"/>
              <a:t>Time</a:t>
            </a:r>
          </a:p>
          <a:p>
            <a:pPr marL="285750" indent="-285750">
              <a:buFont typeface="Arial" panose="020B0604020202020204" pitchFamily="34" charset="0"/>
              <a:buChar char="•"/>
            </a:pPr>
            <a:r>
              <a:rPr lang="en-US" sz="1200" dirty="0" smtClean="0"/>
              <a:t>Compelling priorities</a:t>
            </a:r>
          </a:p>
        </p:txBody>
      </p:sp>
      <p:sp>
        <p:nvSpPr>
          <p:cNvPr id="177" name="Rectangle 176"/>
          <p:cNvSpPr/>
          <p:nvPr/>
        </p:nvSpPr>
        <p:spPr>
          <a:xfrm>
            <a:off x="5378701" y="5085966"/>
            <a:ext cx="1427969" cy="338554"/>
          </a:xfrm>
          <a:prstGeom prst="rect">
            <a:avLst/>
          </a:prstGeom>
        </p:spPr>
        <p:txBody>
          <a:bodyPr wrap="square">
            <a:spAutoFit/>
          </a:bodyPr>
          <a:lstStyle/>
          <a:p>
            <a:pPr algn="ctr"/>
            <a:r>
              <a:rPr lang="en-US" sz="1600" b="1" dirty="0"/>
              <a:t>-</a:t>
            </a:r>
            <a:endParaRPr lang="en-US" sz="1600" b="1" dirty="0" smtClean="0"/>
          </a:p>
        </p:txBody>
      </p:sp>
      <p:sp>
        <p:nvSpPr>
          <p:cNvPr id="178" name="Rectangle 177"/>
          <p:cNvSpPr/>
          <p:nvPr/>
        </p:nvSpPr>
        <p:spPr>
          <a:xfrm>
            <a:off x="5390215" y="5646493"/>
            <a:ext cx="1427969" cy="830997"/>
          </a:xfrm>
          <a:prstGeom prst="rect">
            <a:avLst/>
          </a:prstGeom>
        </p:spPr>
        <p:txBody>
          <a:bodyPr wrap="square">
            <a:spAutoFit/>
          </a:bodyPr>
          <a:lstStyle/>
          <a:p>
            <a:pPr marL="285750" indent="-285750">
              <a:buFont typeface="Arial" panose="020B0604020202020204" pitchFamily="34" charset="0"/>
              <a:buChar char="•"/>
            </a:pPr>
            <a:r>
              <a:rPr lang="en-US" sz="1200" dirty="0" smtClean="0"/>
              <a:t>Emotional fears</a:t>
            </a:r>
          </a:p>
          <a:p>
            <a:pPr marL="285750" indent="-285750">
              <a:buFont typeface="Arial" panose="020B0604020202020204" pitchFamily="34" charset="0"/>
              <a:buChar char="•"/>
            </a:pPr>
            <a:r>
              <a:rPr lang="en-US" sz="1200" dirty="0" smtClean="0"/>
              <a:t>Financial</a:t>
            </a:r>
          </a:p>
          <a:p>
            <a:pPr marL="285750" indent="-285750">
              <a:buFont typeface="Arial" panose="020B0604020202020204" pitchFamily="34" charset="0"/>
              <a:buChar char="•"/>
            </a:pPr>
            <a:r>
              <a:rPr lang="en-US" sz="1200" dirty="0" smtClean="0"/>
              <a:t>Time</a:t>
            </a:r>
          </a:p>
        </p:txBody>
      </p:sp>
      <p:sp>
        <p:nvSpPr>
          <p:cNvPr id="180" name="Rectangle 179"/>
          <p:cNvSpPr/>
          <p:nvPr/>
        </p:nvSpPr>
        <p:spPr>
          <a:xfrm>
            <a:off x="6908873" y="5649392"/>
            <a:ext cx="1427969" cy="276999"/>
          </a:xfrm>
          <a:prstGeom prst="rect">
            <a:avLst/>
          </a:prstGeom>
        </p:spPr>
        <p:txBody>
          <a:bodyPr wrap="square">
            <a:spAutoFit/>
          </a:bodyPr>
          <a:lstStyle/>
          <a:p>
            <a:pPr marL="285750" indent="-285750">
              <a:buFont typeface="Arial" panose="020B0604020202020204" pitchFamily="34" charset="0"/>
              <a:buChar char="•"/>
            </a:pPr>
            <a:r>
              <a:rPr lang="en-US" sz="1200" dirty="0" smtClean="0"/>
              <a:t>Financial</a:t>
            </a:r>
          </a:p>
        </p:txBody>
      </p:sp>
      <p:sp>
        <p:nvSpPr>
          <p:cNvPr id="182" name="Rectangle 181"/>
          <p:cNvSpPr/>
          <p:nvPr/>
        </p:nvSpPr>
        <p:spPr>
          <a:xfrm>
            <a:off x="8380479" y="5643857"/>
            <a:ext cx="1427969" cy="1015663"/>
          </a:xfrm>
          <a:prstGeom prst="rect">
            <a:avLst/>
          </a:prstGeom>
        </p:spPr>
        <p:txBody>
          <a:bodyPr wrap="square">
            <a:spAutoFit/>
          </a:bodyPr>
          <a:lstStyle/>
          <a:p>
            <a:pPr marL="285750" indent="-285750">
              <a:buFont typeface="Arial" panose="020B0604020202020204" pitchFamily="34" charset="0"/>
              <a:buChar char="•"/>
            </a:pPr>
            <a:r>
              <a:rPr lang="en-US" sz="1200" dirty="0" smtClean="0"/>
              <a:t>Emotional fears</a:t>
            </a:r>
          </a:p>
          <a:p>
            <a:pPr marL="285750" indent="-285750">
              <a:buFont typeface="Arial" panose="020B0604020202020204" pitchFamily="34" charset="0"/>
              <a:buChar char="•"/>
            </a:pPr>
            <a:r>
              <a:rPr lang="en-US" sz="1200" dirty="0" smtClean="0"/>
              <a:t>Financial</a:t>
            </a:r>
          </a:p>
          <a:p>
            <a:pPr marL="285750" indent="-285750">
              <a:buFont typeface="Arial" panose="020B0604020202020204" pitchFamily="34" charset="0"/>
              <a:buChar char="•"/>
            </a:pPr>
            <a:r>
              <a:rPr lang="en-US" sz="1200" dirty="0" smtClean="0"/>
              <a:t>Time</a:t>
            </a:r>
          </a:p>
          <a:p>
            <a:pPr marL="285750" indent="-285750">
              <a:buFont typeface="Arial" panose="020B0604020202020204" pitchFamily="34" charset="0"/>
              <a:buChar char="•"/>
            </a:pPr>
            <a:r>
              <a:rPr lang="en-US" sz="1200" dirty="0" smtClean="0"/>
              <a:t>Uninformed</a:t>
            </a:r>
          </a:p>
        </p:txBody>
      </p:sp>
      <p:sp>
        <p:nvSpPr>
          <p:cNvPr id="184" name="Rectangle 183"/>
          <p:cNvSpPr/>
          <p:nvPr/>
        </p:nvSpPr>
        <p:spPr>
          <a:xfrm>
            <a:off x="9732344" y="5643773"/>
            <a:ext cx="1427969" cy="646331"/>
          </a:xfrm>
          <a:prstGeom prst="rect">
            <a:avLst/>
          </a:prstGeom>
        </p:spPr>
        <p:txBody>
          <a:bodyPr wrap="square">
            <a:spAutoFit/>
          </a:bodyPr>
          <a:lstStyle/>
          <a:p>
            <a:pPr marL="285750" indent="-285750">
              <a:buFont typeface="Arial" panose="020B0604020202020204" pitchFamily="34" charset="0"/>
              <a:buChar char="•"/>
            </a:pPr>
            <a:r>
              <a:rPr lang="en-US" sz="1200" dirty="0" smtClean="0"/>
              <a:t>Lack of value on prevention</a:t>
            </a:r>
          </a:p>
          <a:p>
            <a:pPr marL="285750" indent="-285750">
              <a:buFont typeface="Arial" panose="020B0604020202020204" pitchFamily="34" charset="0"/>
              <a:buChar char="•"/>
            </a:pPr>
            <a:r>
              <a:rPr lang="en-US" sz="1200" dirty="0" smtClean="0"/>
              <a:t>Age</a:t>
            </a:r>
          </a:p>
        </p:txBody>
      </p:sp>
      <p:sp>
        <p:nvSpPr>
          <p:cNvPr id="185" name="Rectangle 184"/>
          <p:cNvSpPr/>
          <p:nvPr/>
        </p:nvSpPr>
        <p:spPr>
          <a:xfrm>
            <a:off x="6833797" y="5059340"/>
            <a:ext cx="1427969" cy="338554"/>
          </a:xfrm>
          <a:prstGeom prst="rect">
            <a:avLst/>
          </a:prstGeom>
        </p:spPr>
        <p:txBody>
          <a:bodyPr wrap="square">
            <a:spAutoFit/>
          </a:bodyPr>
          <a:lstStyle/>
          <a:p>
            <a:pPr algn="ctr"/>
            <a:r>
              <a:rPr lang="en-US" sz="1600" b="1" dirty="0"/>
              <a:t>-</a:t>
            </a:r>
            <a:endParaRPr lang="en-US" sz="1600" b="1" dirty="0" smtClean="0"/>
          </a:p>
        </p:txBody>
      </p:sp>
      <p:sp>
        <p:nvSpPr>
          <p:cNvPr id="186" name="Rectangle 185"/>
          <p:cNvSpPr/>
          <p:nvPr/>
        </p:nvSpPr>
        <p:spPr>
          <a:xfrm>
            <a:off x="8313429" y="5048068"/>
            <a:ext cx="1427969" cy="338554"/>
          </a:xfrm>
          <a:prstGeom prst="rect">
            <a:avLst/>
          </a:prstGeom>
        </p:spPr>
        <p:txBody>
          <a:bodyPr wrap="square">
            <a:spAutoFit/>
          </a:bodyPr>
          <a:lstStyle/>
          <a:p>
            <a:pPr algn="ctr"/>
            <a:r>
              <a:rPr lang="en-US" sz="1600" b="1" dirty="0"/>
              <a:t>-</a:t>
            </a:r>
            <a:endParaRPr lang="en-US" sz="1600" b="1" dirty="0" smtClean="0"/>
          </a:p>
        </p:txBody>
      </p:sp>
      <p:sp>
        <p:nvSpPr>
          <p:cNvPr id="187" name="Rectangle 186"/>
          <p:cNvSpPr/>
          <p:nvPr/>
        </p:nvSpPr>
        <p:spPr>
          <a:xfrm>
            <a:off x="9980211" y="5061682"/>
            <a:ext cx="1427969" cy="338554"/>
          </a:xfrm>
          <a:prstGeom prst="rect">
            <a:avLst/>
          </a:prstGeom>
        </p:spPr>
        <p:txBody>
          <a:bodyPr wrap="square">
            <a:spAutoFit/>
          </a:bodyPr>
          <a:lstStyle/>
          <a:p>
            <a:pPr algn="ctr"/>
            <a:r>
              <a:rPr lang="en-US" sz="1600" b="1" dirty="0"/>
              <a:t>-</a:t>
            </a:r>
            <a:endParaRPr lang="en-US" sz="1600" b="1" dirty="0" smtClean="0"/>
          </a:p>
        </p:txBody>
      </p:sp>
      <p:cxnSp>
        <p:nvCxnSpPr>
          <p:cNvPr id="191" name="Straight Connector 190"/>
          <p:cNvCxnSpPr/>
          <p:nvPr/>
        </p:nvCxnSpPr>
        <p:spPr>
          <a:xfrm>
            <a:off x="949839" y="4793497"/>
            <a:ext cx="10810039" cy="17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H="1">
            <a:off x="2436843" y="4471762"/>
            <a:ext cx="2483" cy="2189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H="1">
            <a:off x="3976006" y="4471762"/>
            <a:ext cx="2483" cy="2189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H="1">
            <a:off x="5317485" y="4460862"/>
            <a:ext cx="2483" cy="2189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6869125" y="4471757"/>
            <a:ext cx="2483" cy="2189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H="1">
            <a:off x="8363498" y="4471757"/>
            <a:ext cx="2483" cy="2189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9686224" y="4460862"/>
            <a:ext cx="2483" cy="2189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a:off x="949839" y="4460862"/>
            <a:ext cx="2483" cy="2189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956317" y="5631344"/>
            <a:ext cx="10810039" cy="17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1186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7319</TotalTime>
  <Words>1854</Words>
  <Application>Microsoft Office PowerPoint</Application>
  <PresentationFormat>Widescreen</PresentationFormat>
  <Paragraphs>584</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Avenir</vt:lpstr>
      <vt:lpstr>Calibri</vt:lpstr>
      <vt:lpstr>Calibri Light</vt:lpstr>
      <vt:lpstr>Gill Sans MT</vt:lpstr>
      <vt:lpstr>IRANSans(FaNum)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Arash namjoofard</dc:creator>
  <cp:lastModifiedBy>Arash namjoofard</cp:lastModifiedBy>
  <cp:revision>94</cp:revision>
  <dcterms:created xsi:type="dcterms:W3CDTF">2022-05-18T05:48:27Z</dcterms:created>
  <dcterms:modified xsi:type="dcterms:W3CDTF">2022-05-24T04:38:51Z</dcterms:modified>
</cp:coreProperties>
</file>